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21" r:id="rId2"/>
    <p:sldId id="335" r:id="rId3"/>
    <p:sldId id="370" r:id="rId4"/>
    <p:sldId id="337" r:id="rId5"/>
    <p:sldId id="338" r:id="rId6"/>
    <p:sldId id="340" r:id="rId7"/>
    <p:sldId id="339" r:id="rId8"/>
    <p:sldId id="341" r:id="rId9"/>
    <p:sldId id="343" r:id="rId10"/>
    <p:sldId id="342"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3" r:id="rId30"/>
    <p:sldId id="362" r:id="rId31"/>
    <p:sldId id="364" r:id="rId32"/>
    <p:sldId id="365" r:id="rId33"/>
    <p:sldId id="366" r:id="rId34"/>
    <p:sldId id="367" r:id="rId35"/>
    <p:sldId id="368" r:id="rId36"/>
    <p:sldId id="371" r:id="rId37"/>
    <p:sldId id="372" r:id="rId38"/>
    <p:sldId id="369" r:id="rId39"/>
  </p:sldIdLst>
  <p:sldSz cx="12192000" cy="6858000"/>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зимиренко Олексій Володимирович"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7E0"/>
    <a:srgbClr val="D5DBE3"/>
    <a:srgbClr val="AAC1DA"/>
    <a:srgbClr val="9CBCDC"/>
    <a:srgbClr val="ACC4DC"/>
    <a:srgbClr val="97B3CD"/>
    <a:srgbClr val="C2CCD8"/>
    <a:srgbClr val="AF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92137" autoAdjust="0"/>
  </p:normalViewPr>
  <p:slideViewPr>
    <p:cSldViewPr snapToGrid="0">
      <p:cViewPr varScale="1">
        <p:scale>
          <a:sx n="78" d="100"/>
          <a:sy n="78" d="100"/>
        </p:scale>
        <p:origin x="254" y="67"/>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474"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30131" y="0"/>
            <a:ext cx="2929474"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1CACC072-4C1F-42D9-B18F-E751D50959AA}" type="datetimeFigureOut">
              <a:rPr lang="ru-RU"/>
              <a:pPr>
                <a:defRPr/>
              </a:pPr>
              <a:t>28.11.2024</a:t>
            </a:fld>
            <a:endParaRPr lang="ru-RU"/>
          </a:p>
        </p:txBody>
      </p:sp>
      <p:sp>
        <p:nvSpPr>
          <p:cNvPr id="4" name="Нижний колонтитул 3"/>
          <p:cNvSpPr>
            <a:spLocks noGrp="1"/>
          </p:cNvSpPr>
          <p:nvPr>
            <p:ph type="ftr" sz="quarter" idx="2"/>
          </p:nvPr>
        </p:nvSpPr>
        <p:spPr>
          <a:xfrm>
            <a:off x="0" y="9443183"/>
            <a:ext cx="2929474"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30131" y="9443183"/>
            <a:ext cx="2929474"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D2998BB3-D2F2-4162-B585-F5C56E89A771}" type="slidenum">
              <a:rPr lang="ru-RU"/>
              <a:pPr>
                <a:defRPr/>
              </a:pPr>
              <a:t>‹#›</a:t>
            </a:fld>
            <a:endParaRPr lang="ru-RU"/>
          </a:p>
        </p:txBody>
      </p:sp>
    </p:spTree>
    <p:extLst>
      <p:ext uri="{BB962C8B-B14F-4D97-AF65-F5344CB8AC3E}">
        <p14:creationId xmlns:p14="http://schemas.microsoft.com/office/powerpoint/2010/main" val="11456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1032"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28574" y="0"/>
            <a:ext cx="2931031"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9533BB59-D37A-4051-A012-2F43D6FDD5AD}" type="datetimeFigureOut">
              <a:rPr lang="uk-UA"/>
              <a:pPr>
                <a:defRPr/>
              </a:pPr>
              <a:t>28.11.2024</a:t>
            </a:fld>
            <a:endParaRPr lang="uk-UA"/>
          </a:p>
        </p:txBody>
      </p:sp>
      <p:sp>
        <p:nvSpPr>
          <p:cNvPr id="4" name="Образ слайда 3"/>
          <p:cNvSpPr>
            <a:spLocks noGrp="1" noRot="1" noChangeAspect="1"/>
          </p:cNvSpPr>
          <p:nvPr>
            <p:ph type="sldImg" idx="2"/>
          </p:nvPr>
        </p:nvSpPr>
        <p:spPr>
          <a:xfrm>
            <a:off x="400050" y="1244600"/>
            <a:ext cx="5961063" cy="3354388"/>
          </a:xfrm>
          <a:prstGeom prst="rect">
            <a:avLst/>
          </a:prstGeom>
          <a:noFill/>
          <a:ln w="12700">
            <a:solidFill>
              <a:prstClr val="black"/>
            </a:solidFill>
          </a:ln>
        </p:spPr>
        <p:txBody>
          <a:bodyPr vert="horz" lIns="91598" tIns="45799" rIns="91598" bIns="45799" rtlCol="0" anchor="ctr"/>
          <a:lstStyle/>
          <a:p>
            <a:pPr lvl="0"/>
            <a:endParaRPr lang="uk-UA" noProof="0"/>
          </a:p>
        </p:txBody>
      </p:sp>
      <p:sp>
        <p:nvSpPr>
          <p:cNvPr id="5" name="Заметки 4"/>
          <p:cNvSpPr>
            <a:spLocks noGrp="1"/>
          </p:cNvSpPr>
          <p:nvPr>
            <p:ph type="body" sz="quarter" idx="3"/>
          </p:nvPr>
        </p:nvSpPr>
        <p:spPr>
          <a:xfrm>
            <a:off x="676272" y="4783811"/>
            <a:ext cx="5408619" cy="3917463"/>
          </a:xfrm>
          <a:prstGeom prst="rect">
            <a:avLst/>
          </a:prstGeom>
        </p:spPr>
        <p:txBody>
          <a:bodyPr vert="horz" lIns="91598" tIns="45799" rIns="91598" bIns="4579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9443183"/>
            <a:ext cx="2931032"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28574" y="9443183"/>
            <a:ext cx="2931031"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6DB06335-2488-4311-A2C2-D5481FB1735C}" type="slidenum">
              <a:rPr lang="uk-UA"/>
              <a:pPr>
                <a:defRPr/>
              </a:pPr>
              <a:t>‹#›</a:t>
            </a:fld>
            <a:endParaRPr lang="uk-UA"/>
          </a:p>
        </p:txBody>
      </p:sp>
    </p:spTree>
    <p:extLst>
      <p:ext uri="{BB962C8B-B14F-4D97-AF65-F5344CB8AC3E}">
        <p14:creationId xmlns:p14="http://schemas.microsoft.com/office/powerpoint/2010/main" val="53254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11</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12</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14</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15</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16</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17</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18</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19</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20</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21</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22</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24</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25</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26</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27</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28</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29</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30</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4</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31</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32</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33</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34</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35</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36</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37</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38</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5</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6</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7</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8</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9</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10</a:t>
            </a:fld>
            <a:endParaRPr lang="uk-UA"/>
          </a:p>
        </p:txBody>
      </p:sp>
    </p:spTree>
    <p:extLst>
      <p:ext uri="{BB962C8B-B14F-4D97-AF65-F5344CB8AC3E}">
        <p14:creationId xmlns:p14="http://schemas.microsoft.com/office/powerpoint/2010/main" val="3298143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7"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8"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9"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8"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9"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11" name="TextBox 13"/>
          <p:cNvSpPr txBox="1"/>
          <p:nvPr userDrawn="1"/>
        </p:nvSpPr>
        <p:spPr>
          <a:xfrm>
            <a:off x="314325" y="4924425"/>
            <a:ext cx="1571625" cy="339725"/>
          </a:xfrm>
          <a:prstGeom prst="rect">
            <a:avLst/>
          </a:prstGeom>
          <a:noFill/>
        </p:spPr>
        <p:txBody>
          <a:bodyPr>
            <a:spAutoFit/>
          </a:bodyPr>
          <a:lstStyle/>
          <a:p>
            <a:pPr fontAlgn="auto">
              <a:spcBef>
                <a:spcPts val="0"/>
              </a:spcBef>
              <a:spcAft>
                <a:spcPts val="0"/>
              </a:spcAft>
              <a:defRPr/>
            </a:pPr>
            <a:r>
              <a:rPr lang="uk-UA" sz="1600" b="1">
                <a:latin typeface="+mn-lt"/>
              </a:rPr>
              <a:t>Контакти: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31" name="Объект 28"/>
          <p:cNvSpPr>
            <a:spLocks noGrp="1"/>
          </p:cNvSpPr>
          <p:nvPr>
            <p:ph sz="quarter" idx="14"/>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5" name="TextBox 9"/>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F12FEB0C-E8FA-44DB-9B2F-4C74F7711724}" type="slidenum">
              <a:rPr lang="ru-RU" sz="1600">
                <a:latin typeface="+mn-lt"/>
              </a:rPr>
              <a:pPr algn="ctr" fontAlgn="auto">
                <a:spcBef>
                  <a:spcPts val="0"/>
                </a:spcBef>
                <a:spcAft>
                  <a:spcPts val="0"/>
                </a:spcAft>
                <a:defRPr/>
              </a:pPr>
              <a:t>‹#›</a:t>
            </a:fld>
            <a:endParaRPr lang="ru-RU" sz="1600">
              <a:latin typeface="+mn-lt"/>
            </a:endParaRPr>
          </a:p>
        </p:txBody>
      </p:sp>
      <p:sp>
        <p:nvSpPr>
          <p:cNvPr id="12" name="Текст 11"/>
          <p:cNvSpPr>
            <a:spLocks noGrp="1"/>
          </p:cNvSpPr>
          <p:nvPr>
            <p:ph type="body" sz="quarter" idx="10"/>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en-US" dirty="0"/>
              <a:t>Образец текста</a:t>
            </a:r>
          </a:p>
        </p:txBody>
      </p:sp>
      <p:sp>
        <p:nvSpPr>
          <p:cNvPr id="14"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3"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4" name="TextBox 7"/>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A9B5A1AC-34E8-4F2D-AD50-48BB8D9C6444}" type="slidenum">
              <a:rPr lang="ru-RU" sz="1600">
                <a:latin typeface="+mn-lt"/>
              </a:rPr>
              <a:pPr algn="ctr" fontAlgn="auto">
                <a:spcBef>
                  <a:spcPts val="0"/>
                </a:spcBef>
                <a:spcAft>
                  <a:spcPts val="0"/>
                </a:spcAft>
                <a:defRPr/>
              </a:pPr>
              <a:t>‹#›</a:t>
            </a:fld>
            <a:endParaRPr lang="ru-RU" sz="1600">
              <a:latin typeface="+mn-lt"/>
            </a:endParaRPr>
          </a:p>
        </p:txBody>
      </p:sp>
      <p:sp>
        <p:nvSpPr>
          <p:cNvPr id="9"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3"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Заголовок 1"/>
          <p:cNvSpPr>
            <a:spLocks noGrp="1"/>
          </p:cNvSpPr>
          <p:nvPr>
            <p:ph type="title"/>
          </p:nvPr>
        </p:nvSpPr>
        <p:spPr>
          <a:xfrm>
            <a:off x="332015" y="2346098"/>
            <a:ext cx="6174921" cy="2165803"/>
          </a:xfrm>
          <a:prstGeom prst="rect">
            <a:avLst/>
          </a:prstGeom>
        </p:spPr>
        <p:txBody>
          <a:bodyPr anchor="ctr"/>
          <a:lstStyle>
            <a:lvl1pPr>
              <a:defRPr sz="3200" b="1"/>
            </a:lvl1pPr>
          </a:lstStyle>
          <a:p>
            <a:r>
              <a:rPr lang="en-US" noProof="0" dirty="0"/>
              <a:t>Образец заголовка</a:t>
            </a:r>
            <a:endParaRPr lang="uk-UA"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5" name="Прямая соединительная линия 6"/>
          <p:cNvCxnSpPr/>
          <p:nvPr userDrawn="1"/>
        </p:nvCxnSpPr>
        <p:spPr>
          <a:xfrm flipV="1">
            <a:off x="417513" y="1006475"/>
            <a:ext cx="6024562" cy="15875"/>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32015" y="434171"/>
            <a:ext cx="5977345" cy="571669"/>
          </a:xfrm>
          <a:prstGeom prst="rect">
            <a:avLst/>
          </a:prstGeom>
        </p:spPr>
        <p:txBody>
          <a:bodyPr anchor="b"/>
          <a:lstStyle>
            <a:lvl1pPr>
              <a:defRPr sz="3200" b="1"/>
            </a:lvl1pPr>
          </a:lstStyle>
          <a:p>
            <a:r>
              <a:rPr lang="en-US" noProof="0" dirty="0"/>
              <a:t>Образец заголовка</a:t>
            </a:r>
            <a:endParaRPr lang="uk-UA" noProof="0" dirty="0"/>
          </a:p>
        </p:txBody>
      </p:sp>
      <p:sp>
        <p:nvSpPr>
          <p:cNvPr id="6" name="Текст 5"/>
          <p:cNvSpPr>
            <a:spLocks noGrp="1"/>
          </p:cNvSpPr>
          <p:nvPr>
            <p:ph type="body" sz="quarter" idx="10"/>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Образец текста</a:t>
            </a:r>
          </a:p>
          <a:p>
            <a:pPr lvl="1"/>
            <a:r>
              <a:rPr lang="en-US" dirty="0"/>
              <a:t>Второй уровень</a:t>
            </a:r>
          </a:p>
          <a:p>
            <a:pPr lvl="2"/>
            <a:r>
              <a:rPr lang="en-US" dirty="0"/>
              <a:t>Третий уровень</a:t>
            </a:r>
          </a:p>
          <a:p>
            <a:pPr lvl="3"/>
            <a:r>
              <a:rPr lang="en-US" dirty="0"/>
              <a:t>Четвертый уровень</a:t>
            </a:r>
          </a:p>
          <a:p>
            <a:pPr lvl="4"/>
            <a:r>
              <a:rPr lang="en-US" dirty="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url.li/cxpvo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nmu.org.ua/ua/content/activity/us_document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nmu.on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nmu.org.u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zakon.rada.gov.ua/laws/show/1187-2015-%D0%BF#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Рисунок 14"/>
          <p:cNvPicPr>
            <a:picLocks noChangeAspect="1"/>
          </p:cNvPicPr>
          <p:nvPr/>
        </p:nvPicPr>
        <p:blipFill>
          <a:blip r:embed="rId4"/>
          <a:srcRect/>
          <a:stretch>
            <a:fillRect/>
          </a:stretch>
        </p:blipFill>
        <p:spPr bwMode="auto">
          <a:xfrm>
            <a:off x="7796213" y="496888"/>
            <a:ext cx="3465512" cy="1376362"/>
          </a:xfrm>
          <a:prstGeom prst="rect">
            <a:avLst/>
          </a:prstGeom>
          <a:noFill/>
          <a:ln w="9525">
            <a:noFill/>
            <a:miter lim="800000"/>
            <a:headEnd/>
            <a:tailEnd/>
          </a:ln>
        </p:spPr>
      </p:pic>
      <p:sp>
        <p:nvSpPr>
          <p:cNvPr id="10243" name="Объект 14"/>
          <p:cNvSpPr txBox="1">
            <a:spLocks/>
          </p:cNvSpPr>
          <p:nvPr/>
        </p:nvSpPr>
        <p:spPr bwMode="auto">
          <a:xfrm>
            <a:off x="314325" y="285750"/>
            <a:ext cx="4464050" cy="1062038"/>
          </a:xfrm>
          <a:prstGeom prst="rect">
            <a:avLst/>
          </a:prstGeom>
          <a:noFill/>
          <a:ln w="9525">
            <a:noFill/>
            <a:miter lim="800000"/>
            <a:headEnd/>
            <a:tailEnd/>
          </a:ln>
        </p:spPr>
        <p:txBody>
          <a:bodyPr/>
          <a:lstStyle/>
          <a:p>
            <a:pPr>
              <a:lnSpc>
                <a:spcPct val="90000"/>
              </a:lnSpc>
              <a:spcBef>
                <a:spcPts val="1000"/>
              </a:spcBef>
              <a:buFont typeface="Arial" charset="0"/>
              <a:buNone/>
            </a:pPr>
            <a:endParaRPr lang="ru-RU" dirty="0"/>
          </a:p>
        </p:txBody>
      </p:sp>
      <p:sp>
        <p:nvSpPr>
          <p:cNvPr id="10244" name="Заголовок 13"/>
          <p:cNvSpPr txBox="1">
            <a:spLocks/>
          </p:cNvSpPr>
          <p:nvPr/>
        </p:nvSpPr>
        <p:spPr bwMode="auto">
          <a:xfrm>
            <a:off x="314324" y="2049517"/>
            <a:ext cx="7789152" cy="2159876"/>
          </a:xfrm>
          <a:prstGeom prst="rect">
            <a:avLst/>
          </a:prstGeom>
          <a:noFill/>
          <a:ln w="9525">
            <a:noFill/>
            <a:miter lim="800000"/>
            <a:headEnd/>
            <a:tailEnd/>
          </a:ln>
        </p:spPr>
        <p:txBody>
          <a:bodyPr anchor="ctr"/>
          <a:lstStyle/>
          <a:p>
            <a:pPr algn="ctr">
              <a:lnSpc>
                <a:spcPct val="110000"/>
              </a:lnSpc>
            </a:pPr>
            <a:r>
              <a:rPr lang="uk-UA" sz="3200" b="1" dirty="0"/>
              <a:t>Щодо вибору навчальних дисциплін здобувачами вищої освіти </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О-9</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4" y="5912069"/>
            <a:ext cx="10718962" cy="598269"/>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Вибираємо  закладку «Рейтинг»</a:t>
            </a:r>
            <a:endParaRPr lang="ru-RU" b="0" i="1" dirty="0">
              <a:solidFill>
                <a:schemeClr val="accent2"/>
              </a:solidFill>
            </a:endParaRPr>
          </a:p>
          <a:p>
            <a:pPr algn="ctr" eaLnBrk="1" hangingPunct="1"/>
            <a:endParaRPr lang="uk-UA" b="0" i="1" dirty="0">
              <a:solidFill>
                <a:schemeClr val="accent2"/>
              </a:solidFill>
            </a:endParaRPr>
          </a:p>
        </p:txBody>
      </p:sp>
      <p:grpSp>
        <p:nvGrpSpPr>
          <p:cNvPr id="10" name="Группа 9"/>
          <p:cNvGrpSpPr/>
          <p:nvPr/>
        </p:nvGrpSpPr>
        <p:grpSpPr>
          <a:xfrm>
            <a:off x="1652205" y="141282"/>
            <a:ext cx="8893777" cy="5770787"/>
            <a:chOff x="266382" y="476672"/>
            <a:chExt cx="8475387" cy="5760639"/>
          </a:xfrm>
        </p:grpSpPr>
        <p:pic>
          <p:nvPicPr>
            <p:cNvPr id="11" name="Рисунок 10"/>
            <p:cNvPicPr/>
            <p:nvPr/>
          </p:nvPicPr>
          <p:blipFill rotWithShape="1">
            <a:blip r:embed="rId3"/>
            <a:srcRect b="5882"/>
            <a:stretch/>
          </p:blipFill>
          <p:spPr bwMode="auto">
            <a:xfrm>
              <a:off x="266382" y="476672"/>
              <a:ext cx="8475387" cy="5760639"/>
            </a:xfrm>
            <a:prstGeom prst="rect">
              <a:avLst/>
            </a:prstGeom>
            <a:ln>
              <a:noFill/>
            </a:ln>
            <a:extLst>
              <a:ext uri="{53640926-AAD7-44D8-BBD7-CCE9431645EC}">
                <a14:shadowObscured xmlns:a14="http://schemas.microsoft.com/office/drawing/2010/main"/>
              </a:ext>
            </a:extLst>
          </p:spPr>
        </p:pic>
        <p:sp>
          <p:nvSpPr>
            <p:cNvPr id="12" name="Стрелка влево 11"/>
            <p:cNvSpPr/>
            <p:nvPr/>
          </p:nvSpPr>
          <p:spPr>
            <a:xfrm rot="2483108">
              <a:off x="7650255" y="3026681"/>
              <a:ext cx="375285" cy="641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385313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О-10</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4" y="5912069"/>
            <a:ext cx="10718962" cy="598269"/>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Обираємо «Список фахових дисциплін»</a:t>
            </a:r>
            <a:endParaRPr lang="ru-RU" b="0" i="1" dirty="0">
              <a:solidFill>
                <a:schemeClr val="accent2"/>
              </a:solidFill>
            </a:endParaRPr>
          </a:p>
          <a:p>
            <a:pPr algn="ctr" eaLnBrk="1" hangingPunct="1"/>
            <a:endParaRPr lang="uk-UA" b="0" i="1" dirty="0">
              <a:solidFill>
                <a:schemeClr val="accent2"/>
              </a:solidFill>
            </a:endParaRPr>
          </a:p>
        </p:txBody>
      </p:sp>
      <p:grpSp>
        <p:nvGrpSpPr>
          <p:cNvPr id="13" name="Группа 12"/>
          <p:cNvGrpSpPr/>
          <p:nvPr/>
        </p:nvGrpSpPr>
        <p:grpSpPr>
          <a:xfrm>
            <a:off x="1759851" y="0"/>
            <a:ext cx="8678488" cy="5872504"/>
            <a:chOff x="224532" y="493218"/>
            <a:chExt cx="8678488" cy="5872504"/>
          </a:xfrm>
        </p:grpSpPr>
        <p:pic>
          <p:nvPicPr>
            <p:cNvPr id="14" name="Рисунок 13"/>
            <p:cNvPicPr/>
            <p:nvPr/>
          </p:nvPicPr>
          <p:blipFill rotWithShape="1">
            <a:blip r:embed="rId3"/>
            <a:srcRect b="5664"/>
            <a:stretch/>
          </p:blipFill>
          <p:spPr bwMode="auto">
            <a:xfrm>
              <a:off x="224532" y="493218"/>
              <a:ext cx="8436294" cy="5872504"/>
            </a:xfrm>
            <a:prstGeom prst="rect">
              <a:avLst/>
            </a:prstGeom>
            <a:ln>
              <a:noFill/>
            </a:ln>
            <a:extLst>
              <a:ext uri="{53640926-AAD7-44D8-BBD7-CCE9431645EC}">
                <a14:shadowObscured xmlns:a14="http://schemas.microsoft.com/office/drawing/2010/main"/>
              </a:ext>
            </a:extLst>
          </p:spPr>
        </p:pic>
        <p:sp>
          <p:nvSpPr>
            <p:cNvPr id="15" name="Стрелка влево 14"/>
            <p:cNvSpPr/>
            <p:nvPr/>
          </p:nvSpPr>
          <p:spPr>
            <a:xfrm rot="1327481">
              <a:off x="8452170" y="6140169"/>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305513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О-11</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4" y="6085490"/>
            <a:ext cx="10718962" cy="424848"/>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Обираємо рік вступу,  курс та форму навчання</a:t>
            </a:r>
          </a:p>
        </p:txBody>
      </p:sp>
      <p:grpSp>
        <p:nvGrpSpPr>
          <p:cNvPr id="2" name="Группа 1"/>
          <p:cNvGrpSpPr/>
          <p:nvPr/>
        </p:nvGrpSpPr>
        <p:grpSpPr>
          <a:xfrm>
            <a:off x="1851789" y="220663"/>
            <a:ext cx="8742045" cy="5801710"/>
            <a:chOff x="1993679" y="0"/>
            <a:chExt cx="8742045" cy="5930407"/>
          </a:xfrm>
        </p:grpSpPr>
        <p:pic>
          <p:nvPicPr>
            <p:cNvPr id="21" name="Рисунок 20"/>
            <p:cNvPicPr/>
            <p:nvPr/>
          </p:nvPicPr>
          <p:blipFill rotWithShape="1">
            <a:blip r:embed="rId3"/>
            <a:srcRect b="5664"/>
            <a:stretch/>
          </p:blipFill>
          <p:spPr bwMode="auto">
            <a:xfrm>
              <a:off x="1993679" y="0"/>
              <a:ext cx="8742045" cy="5930407"/>
            </a:xfrm>
            <a:prstGeom prst="rect">
              <a:avLst/>
            </a:prstGeom>
            <a:ln>
              <a:noFill/>
            </a:ln>
            <a:extLst>
              <a:ext uri="{53640926-AAD7-44D8-BBD7-CCE9431645EC}">
                <a14:shadowObscured xmlns:a14="http://schemas.microsoft.com/office/drawing/2010/main"/>
              </a:ext>
            </a:extLst>
          </p:spPr>
        </p:pic>
        <p:sp>
          <p:nvSpPr>
            <p:cNvPr id="22" name="Стрелка влево 21"/>
            <p:cNvSpPr/>
            <p:nvPr/>
          </p:nvSpPr>
          <p:spPr>
            <a:xfrm rot="1327481">
              <a:off x="3560956" y="1186632"/>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3" name="Стрелка влево 22"/>
            <p:cNvSpPr/>
            <p:nvPr/>
          </p:nvSpPr>
          <p:spPr>
            <a:xfrm rot="1327481">
              <a:off x="4425052" y="1247157"/>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4" name="Стрелка влево 23"/>
            <p:cNvSpPr/>
            <p:nvPr/>
          </p:nvSpPr>
          <p:spPr>
            <a:xfrm rot="1327481">
              <a:off x="8457501" y="1521078"/>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213702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О-12</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4" y="5454869"/>
            <a:ext cx="10718962" cy="1055469"/>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Обираємо спеціальність факультету, за якою </a:t>
            </a:r>
          </a:p>
          <a:p>
            <a:pPr algn="ctr"/>
            <a:r>
              <a:rPr lang="uk-UA" b="0" i="1" dirty="0">
                <a:solidFill>
                  <a:schemeClr val="accent2"/>
                </a:solidFill>
              </a:rPr>
              <a:t>формується перелік в ІАС «Деканат»</a:t>
            </a:r>
          </a:p>
        </p:txBody>
      </p:sp>
      <p:grpSp>
        <p:nvGrpSpPr>
          <p:cNvPr id="2" name="Группа 1"/>
          <p:cNvGrpSpPr/>
          <p:nvPr/>
        </p:nvGrpSpPr>
        <p:grpSpPr>
          <a:xfrm>
            <a:off x="1858498" y="220663"/>
            <a:ext cx="8197413" cy="5234206"/>
            <a:chOff x="1573683" y="220663"/>
            <a:chExt cx="8197413" cy="5234206"/>
          </a:xfrm>
        </p:grpSpPr>
        <p:pic>
          <p:nvPicPr>
            <p:cNvPr id="7" name="Рисунок 6"/>
            <p:cNvPicPr/>
            <p:nvPr/>
          </p:nvPicPr>
          <p:blipFill rotWithShape="1">
            <a:blip r:embed="rId3"/>
            <a:srcRect b="5229"/>
            <a:stretch/>
          </p:blipFill>
          <p:spPr bwMode="auto">
            <a:xfrm>
              <a:off x="1573683" y="220663"/>
              <a:ext cx="8197413" cy="5234206"/>
            </a:xfrm>
            <a:prstGeom prst="rect">
              <a:avLst/>
            </a:prstGeom>
            <a:ln>
              <a:noFill/>
            </a:ln>
            <a:extLst>
              <a:ext uri="{53640926-AAD7-44D8-BBD7-CCE9431645EC}">
                <a14:shadowObscured xmlns:a14="http://schemas.microsoft.com/office/drawing/2010/main"/>
              </a:ext>
            </a:extLst>
          </p:spPr>
        </p:pic>
        <p:sp>
          <p:nvSpPr>
            <p:cNvPr id="8" name="Стрелка влево 7"/>
            <p:cNvSpPr/>
            <p:nvPr/>
          </p:nvSpPr>
          <p:spPr>
            <a:xfrm rot="1327481">
              <a:off x="7880870" y="2253262"/>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386539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О-13</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4" y="5632721"/>
            <a:ext cx="11460324" cy="87761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Загальна кількість кредитів ЄКТС для спеціальності </a:t>
            </a:r>
          </a:p>
          <a:p>
            <a:pPr algn="ctr"/>
            <a:r>
              <a:rPr lang="uk-UA" b="0" i="1" dirty="0">
                <a:solidFill>
                  <a:schemeClr val="accent2"/>
                </a:solidFill>
              </a:rPr>
              <a:t>за фаховими дисциплінами виводиться  на екран</a:t>
            </a:r>
            <a:endParaRPr lang="ru-RU" b="0" i="1" dirty="0">
              <a:solidFill>
                <a:schemeClr val="accent2"/>
              </a:solidFill>
            </a:endParaRPr>
          </a:p>
        </p:txBody>
      </p:sp>
      <p:grpSp>
        <p:nvGrpSpPr>
          <p:cNvPr id="10" name="Группа 9"/>
          <p:cNvGrpSpPr/>
          <p:nvPr/>
        </p:nvGrpSpPr>
        <p:grpSpPr>
          <a:xfrm>
            <a:off x="1992106" y="220663"/>
            <a:ext cx="7984311" cy="5412058"/>
            <a:chOff x="683568" y="404664"/>
            <a:chExt cx="7984311" cy="5632721"/>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937"/>
            <a:stretch/>
          </p:blipFill>
          <p:spPr bwMode="auto">
            <a:xfrm>
              <a:off x="683568" y="404664"/>
              <a:ext cx="7984311" cy="563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Стрелка влево 11"/>
            <p:cNvSpPr/>
            <p:nvPr/>
          </p:nvSpPr>
          <p:spPr>
            <a:xfrm rot="1327481">
              <a:off x="7528894" y="2069602"/>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306594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О-14</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4" y="5429227"/>
            <a:ext cx="11460324" cy="108111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Обираємо факультет (якщо дисципліна подана кафедрою іншого факультету) та кафедру, на якій викладається дисципліна із затвердженого переліку</a:t>
            </a:r>
            <a:endParaRPr lang="ru-RU" sz="2400" b="0" i="1" dirty="0">
              <a:solidFill>
                <a:schemeClr val="accent2"/>
              </a:solidFill>
            </a:endParaRPr>
          </a:p>
        </p:txBody>
      </p:sp>
      <p:grpSp>
        <p:nvGrpSpPr>
          <p:cNvPr id="13" name="Группа 12"/>
          <p:cNvGrpSpPr/>
          <p:nvPr/>
        </p:nvGrpSpPr>
        <p:grpSpPr>
          <a:xfrm>
            <a:off x="1840744" y="0"/>
            <a:ext cx="8331835" cy="5429227"/>
            <a:chOff x="406082" y="494982"/>
            <a:chExt cx="8331835" cy="5868035"/>
          </a:xfrm>
        </p:grpSpPr>
        <p:pic>
          <p:nvPicPr>
            <p:cNvPr id="14" name="Рисунок 13"/>
            <p:cNvPicPr/>
            <p:nvPr/>
          </p:nvPicPr>
          <p:blipFill rotWithShape="1">
            <a:blip r:embed="rId3"/>
            <a:srcRect b="6100"/>
            <a:stretch/>
          </p:blipFill>
          <p:spPr bwMode="auto">
            <a:xfrm>
              <a:off x="406082" y="494982"/>
              <a:ext cx="8331835" cy="5868035"/>
            </a:xfrm>
            <a:prstGeom prst="rect">
              <a:avLst/>
            </a:prstGeom>
            <a:ln>
              <a:noFill/>
            </a:ln>
            <a:extLst>
              <a:ext uri="{53640926-AAD7-44D8-BBD7-CCE9431645EC}">
                <a14:shadowObscured xmlns:a14="http://schemas.microsoft.com/office/drawing/2010/main"/>
              </a:ext>
            </a:extLst>
          </p:spPr>
        </p:pic>
        <p:sp>
          <p:nvSpPr>
            <p:cNvPr id="15" name="Стрелка влево 14"/>
            <p:cNvSpPr/>
            <p:nvPr/>
          </p:nvSpPr>
          <p:spPr>
            <a:xfrm rot="1327481">
              <a:off x="3208414" y="2737948"/>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6" name="Стрелка влево 15"/>
            <p:cNvSpPr/>
            <p:nvPr/>
          </p:nvSpPr>
          <p:spPr>
            <a:xfrm rot="1327481">
              <a:off x="2824482" y="2335517"/>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175943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О-15</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1155561" y="5784811"/>
            <a:ext cx="9815455" cy="72552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uk-UA" sz="2400" b="0" i="1" dirty="0">
                <a:solidFill>
                  <a:schemeClr val="accent2"/>
                </a:solidFill>
              </a:rPr>
              <a:t>Обираємо дисципліну із затвердженого переліку </a:t>
            </a:r>
          </a:p>
          <a:p>
            <a:pPr algn="ctr">
              <a:lnSpc>
                <a:spcPct val="100000"/>
              </a:lnSpc>
              <a:spcBef>
                <a:spcPts val="0"/>
              </a:spcBef>
            </a:pPr>
            <a:r>
              <a:rPr lang="uk-UA" sz="2400" b="0" i="1" dirty="0">
                <a:solidFill>
                  <a:schemeClr val="accent2"/>
                </a:solidFill>
              </a:rPr>
              <a:t>(можна користуватися пошуком дисциплін)</a:t>
            </a:r>
            <a:endParaRPr lang="ru-RU" sz="2400" b="0" i="1" dirty="0">
              <a:solidFill>
                <a:schemeClr val="accent2"/>
              </a:solidFill>
            </a:endParaRPr>
          </a:p>
        </p:txBody>
      </p:sp>
      <p:grpSp>
        <p:nvGrpSpPr>
          <p:cNvPr id="10" name="Группа 9"/>
          <p:cNvGrpSpPr/>
          <p:nvPr/>
        </p:nvGrpSpPr>
        <p:grpSpPr>
          <a:xfrm>
            <a:off x="1817327" y="43050"/>
            <a:ext cx="8491924" cy="5727130"/>
            <a:chOff x="256540" y="382587"/>
            <a:chExt cx="8491924" cy="5926733"/>
          </a:xfrm>
        </p:grpSpPr>
        <p:pic>
          <p:nvPicPr>
            <p:cNvPr id="11" name="Рисунок 10"/>
            <p:cNvPicPr/>
            <p:nvPr/>
          </p:nvPicPr>
          <p:blipFill rotWithShape="1">
            <a:blip r:embed="rId3"/>
            <a:srcRect b="5882"/>
            <a:stretch/>
          </p:blipFill>
          <p:spPr bwMode="auto">
            <a:xfrm>
              <a:off x="256540" y="382587"/>
              <a:ext cx="8491924" cy="5926733"/>
            </a:xfrm>
            <a:prstGeom prst="rect">
              <a:avLst/>
            </a:prstGeom>
            <a:ln>
              <a:noFill/>
            </a:ln>
            <a:extLst>
              <a:ext uri="{53640926-AAD7-44D8-BBD7-CCE9431645EC}">
                <a14:shadowObscured xmlns:a14="http://schemas.microsoft.com/office/drawing/2010/main"/>
              </a:ext>
            </a:extLst>
          </p:spPr>
        </p:pic>
        <p:sp>
          <p:nvSpPr>
            <p:cNvPr id="12" name="Стрелка влево 11"/>
            <p:cNvSpPr/>
            <p:nvPr/>
          </p:nvSpPr>
          <p:spPr>
            <a:xfrm rot="1327481">
              <a:off x="2272310" y="3426715"/>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372531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О-16</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1676" y="5784811"/>
            <a:ext cx="9815455" cy="72552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Якщо не вказані  кредити ЄКТС для обраної дисципліни з'являється попередження. </a:t>
            </a:r>
          </a:p>
        </p:txBody>
      </p:sp>
      <p:pic>
        <p:nvPicPr>
          <p:cNvPr id="13" name="Рисунок 12"/>
          <p:cNvPicPr/>
          <p:nvPr/>
        </p:nvPicPr>
        <p:blipFill rotWithShape="1">
          <a:blip r:embed="rId3"/>
          <a:srcRect b="5882"/>
          <a:stretch/>
        </p:blipFill>
        <p:spPr bwMode="auto">
          <a:xfrm>
            <a:off x="1464595" y="0"/>
            <a:ext cx="8349615" cy="57848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67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О-17</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3" y="5628291"/>
            <a:ext cx="9807518" cy="882048"/>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Вказуємо кредити ЄКТС для обраної дисципліни.  </a:t>
            </a:r>
          </a:p>
          <a:p>
            <a:pPr algn="ctr"/>
            <a:r>
              <a:rPr lang="uk-UA" sz="2400" b="0" i="1" dirty="0">
                <a:solidFill>
                  <a:schemeClr val="accent2"/>
                </a:solidFill>
              </a:rPr>
              <a:t>Обсяг</a:t>
            </a:r>
            <a:r>
              <a:rPr lang="ru-RU" sz="2400" b="0" i="1" dirty="0">
                <a:solidFill>
                  <a:schemeClr val="accent2"/>
                </a:solidFill>
              </a:rPr>
              <a:t> </a:t>
            </a:r>
            <a:r>
              <a:rPr lang="uk-UA" sz="2400" b="0" i="1" dirty="0">
                <a:solidFill>
                  <a:schemeClr val="accent2"/>
                </a:solidFill>
              </a:rPr>
              <a:t>вибіркових дисциплін має бути </a:t>
            </a:r>
            <a:r>
              <a:rPr lang="uk-UA" sz="2400" b="0" i="1" u="sng" dirty="0">
                <a:solidFill>
                  <a:schemeClr val="accent2"/>
                </a:solidFill>
              </a:rPr>
              <a:t>кратний 4 кредитам ЄКТС</a:t>
            </a:r>
            <a:endParaRPr lang="uk-UA" sz="2400" b="0" i="1" dirty="0">
              <a:solidFill>
                <a:schemeClr val="accent2"/>
              </a:solidFill>
            </a:endParaRPr>
          </a:p>
        </p:txBody>
      </p:sp>
      <p:grpSp>
        <p:nvGrpSpPr>
          <p:cNvPr id="7" name="Группа 6"/>
          <p:cNvGrpSpPr/>
          <p:nvPr/>
        </p:nvGrpSpPr>
        <p:grpSpPr>
          <a:xfrm>
            <a:off x="1622083" y="0"/>
            <a:ext cx="8259961" cy="5628290"/>
            <a:chOff x="366082" y="477519"/>
            <a:chExt cx="8259961" cy="5864502"/>
          </a:xfrm>
        </p:grpSpPr>
        <p:pic>
          <p:nvPicPr>
            <p:cNvPr id="8" name="Рисунок 7"/>
            <p:cNvPicPr/>
            <p:nvPr/>
          </p:nvPicPr>
          <p:blipFill rotWithShape="1">
            <a:blip r:embed="rId3"/>
            <a:srcRect b="5882"/>
            <a:stretch/>
          </p:blipFill>
          <p:spPr bwMode="auto">
            <a:xfrm>
              <a:off x="366082" y="477519"/>
              <a:ext cx="8259961" cy="5864502"/>
            </a:xfrm>
            <a:prstGeom prst="rect">
              <a:avLst/>
            </a:prstGeom>
            <a:ln>
              <a:noFill/>
            </a:ln>
            <a:extLst>
              <a:ext uri="{53640926-AAD7-44D8-BBD7-CCE9431645EC}">
                <a14:shadowObscured xmlns:a14="http://schemas.microsoft.com/office/drawing/2010/main"/>
              </a:ext>
            </a:extLst>
          </p:spPr>
        </p:pic>
        <p:sp>
          <p:nvSpPr>
            <p:cNvPr id="10" name="Стрелка влево 9"/>
            <p:cNvSpPr/>
            <p:nvPr/>
          </p:nvSpPr>
          <p:spPr>
            <a:xfrm rot="1327481">
              <a:off x="5296647" y="1781570"/>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37910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О-18</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520262" y="5900520"/>
            <a:ext cx="11671738" cy="441024"/>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Копіюємо дисципліну, вона з'являється в «Переліку сформованих дисциплін …»</a:t>
            </a:r>
            <a:endParaRPr lang="ru-RU" sz="2400" b="0" i="1" dirty="0">
              <a:solidFill>
                <a:schemeClr val="accent2"/>
              </a:solidFill>
            </a:endParaRPr>
          </a:p>
        </p:txBody>
      </p:sp>
      <p:grpSp>
        <p:nvGrpSpPr>
          <p:cNvPr id="2" name="Группа 1"/>
          <p:cNvGrpSpPr/>
          <p:nvPr/>
        </p:nvGrpSpPr>
        <p:grpSpPr>
          <a:xfrm>
            <a:off x="1968533" y="0"/>
            <a:ext cx="8466842" cy="5843930"/>
            <a:chOff x="281623" y="476672"/>
            <a:chExt cx="8466842" cy="5843930"/>
          </a:xfrm>
        </p:grpSpPr>
        <p:pic>
          <p:nvPicPr>
            <p:cNvPr id="12" name="Рисунок 11"/>
            <p:cNvPicPr/>
            <p:nvPr/>
          </p:nvPicPr>
          <p:blipFill rotWithShape="1">
            <a:blip r:embed="rId3"/>
            <a:srcRect b="5664"/>
            <a:stretch/>
          </p:blipFill>
          <p:spPr bwMode="auto">
            <a:xfrm>
              <a:off x="281623" y="476672"/>
              <a:ext cx="8466842" cy="5843930"/>
            </a:xfrm>
            <a:prstGeom prst="rect">
              <a:avLst/>
            </a:prstGeom>
            <a:ln>
              <a:noFill/>
            </a:ln>
            <a:extLst>
              <a:ext uri="{53640926-AAD7-44D8-BBD7-CCE9431645EC}">
                <a14:shadowObscured xmlns:a14="http://schemas.microsoft.com/office/drawing/2010/main"/>
              </a:ext>
            </a:extLst>
          </p:spPr>
        </p:pic>
        <p:sp>
          <p:nvSpPr>
            <p:cNvPr id="13" name="Стрелка влево 12"/>
            <p:cNvSpPr/>
            <p:nvPr/>
          </p:nvSpPr>
          <p:spPr>
            <a:xfrm rot="1327481">
              <a:off x="2776366" y="6127444"/>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Стрелка влево 13"/>
            <p:cNvSpPr/>
            <p:nvPr/>
          </p:nvSpPr>
          <p:spPr>
            <a:xfrm rot="1327481">
              <a:off x="2387405" y="3479399"/>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405495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59468" y="404813"/>
            <a:ext cx="11950395" cy="690336"/>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Формування переліку вибіркових дисциплін</a:t>
            </a:r>
          </a:p>
        </p:txBody>
      </p:sp>
      <p:sp>
        <p:nvSpPr>
          <p:cNvPr id="2" name="Прямоугольник 1">
            <a:extLst>
              <a:ext uri="{FF2B5EF4-FFF2-40B4-BE49-F238E27FC236}">
                <a16:creationId xmlns:a16="http://schemas.microsoft.com/office/drawing/2014/main" id="{B5CE9C13-64F9-469E-9EE7-BAF06064C729}"/>
              </a:ext>
            </a:extLst>
          </p:cNvPr>
          <p:cNvSpPr/>
          <p:nvPr/>
        </p:nvSpPr>
        <p:spPr>
          <a:xfrm>
            <a:off x="508036" y="955662"/>
            <a:ext cx="10718962" cy="4238789"/>
          </a:xfrm>
          <a:prstGeom prst="rect">
            <a:avLst/>
          </a:prstGeom>
        </p:spPr>
        <p:txBody>
          <a:bodyPr wrap="square">
            <a:spAutoFit/>
          </a:bodyPr>
          <a:lstStyle/>
          <a:p>
            <a:pPr>
              <a:lnSpc>
                <a:spcPct val="115000"/>
              </a:lnSpc>
              <a:spcAft>
                <a:spcPts val="0"/>
              </a:spcAft>
            </a:pPr>
            <a:r>
              <a:rPr lang="uk-UA" sz="2800" dirty="0"/>
              <a:t>Формування переліку та обрання навчальних дисциплін здобувачами вищої освіти здійснюється відповідно до Положення про формування переліку та обрання навчальних дисциплін здобувачами вищої освіти Національного технічного університету «Дніпровська політехніка», що затверджене Вченою радою 17 січня 2020</a:t>
            </a:r>
            <a:r>
              <a:rPr lang="en-US" sz="2800" dirty="0"/>
              <a:t> </a:t>
            </a:r>
            <a:r>
              <a:rPr lang="uk-UA" sz="2800" dirty="0"/>
              <a:t>року, протокол № 1 (зі змінами від 22.04.2021, протокол №7) </a:t>
            </a:r>
            <a:r>
              <a:rPr lang="en-US" sz="2800" dirty="0">
                <a:hlinkClick r:id="rId3"/>
              </a:rPr>
              <a:t>http://surl.li/cxpvok</a:t>
            </a:r>
            <a:r>
              <a:rPr lang="uk-UA" sz="2800" dirty="0"/>
              <a:t> . </a:t>
            </a:r>
          </a:p>
          <a:p>
            <a:pPr>
              <a:lnSpc>
                <a:spcPct val="115000"/>
              </a:lnSpc>
              <a:spcAft>
                <a:spcPts val="0"/>
              </a:spcAft>
            </a:pPr>
            <a:r>
              <a:rPr lang="uk-UA" sz="2000" dirty="0"/>
              <a:t>(Сайт НТУ «ДП»/ Про університет/  Діяльність/ Установчі документи/ </a:t>
            </a:r>
            <a:r>
              <a:rPr lang="en-AU" sz="2000" dirty="0">
                <a:hlinkClick r:id="rId4"/>
              </a:rPr>
              <a:t>https://www.nmu.org.ua/ua/content/activity/us_documents</a:t>
            </a:r>
            <a:r>
              <a:rPr lang="uk-UA" sz="2000" dirty="0"/>
              <a:t>)</a:t>
            </a:r>
          </a:p>
        </p:txBody>
      </p:sp>
    </p:spTree>
    <p:extLst>
      <p:ext uri="{BB962C8B-B14F-4D97-AF65-F5344CB8AC3E}">
        <p14:creationId xmlns:p14="http://schemas.microsoft.com/office/powerpoint/2010/main" val="2050339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О-19</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2" y="5900520"/>
            <a:ext cx="11452387" cy="52717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400" b="0" i="1" dirty="0">
                <a:solidFill>
                  <a:schemeClr val="accent2"/>
                </a:solidFill>
              </a:rPr>
              <a:t>Переходимо в «Перелік…» і вносимо години на тиждень для кожної дисципліни за видами навчальних занять</a:t>
            </a:r>
            <a:endParaRPr lang="ru-RU" sz="2400" b="0" i="1" dirty="0">
              <a:solidFill>
                <a:schemeClr val="accent2"/>
              </a:solidFill>
            </a:endParaRPr>
          </a:p>
        </p:txBody>
      </p:sp>
      <p:pic>
        <p:nvPicPr>
          <p:cNvPr id="10" name="Рисунок 9"/>
          <p:cNvPicPr/>
          <p:nvPr/>
        </p:nvPicPr>
        <p:blipFill rotWithShape="1">
          <a:blip r:embed="rId3"/>
          <a:srcRect b="7189"/>
          <a:stretch/>
        </p:blipFill>
        <p:spPr bwMode="auto">
          <a:xfrm>
            <a:off x="1765009" y="209168"/>
            <a:ext cx="8766433" cy="5691352"/>
          </a:xfrm>
          <a:prstGeom prst="rect">
            <a:avLst/>
          </a:prstGeom>
          <a:ln>
            <a:noFill/>
          </a:ln>
          <a:extLst>
            <a:ext uri="{53640926-AAD7-44D8-BBD7-CCE9431645EC}">
              <a14:shadowObscured xmlns:a14="http://schemas.microsoft.com/office/drawing/2010/main"/>
            </a:ext>
          </a:extLst>
        </p:spPr>
      </p:pic>
      <p:sp>
        <p:nvSpPr>
          <p:cNvPr id="11" name="Стрелка влево 10"/>
          <p:cNvSpPr/>
          <p:nvPr/>
        </p:nvSpPr>
        <p:spPr>
          <a:xfrm rot="1327481">
            <a:off x="7589775" y="3758667"/>
            <a:ext cx="450850" cy="1083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118859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О-20</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520262" y="5690593"/>
            <a:ext cx="11671738" cy="81974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Натиснувши на «Експорт в </a:t>
            </a:r>
            <a:r>
              <a:rPr lang="en-US" sz="2400" b="0" i="1" dirty="0">
                <a:solidFill>
                  <a:schemeClr val="accent2"/>
                </a:solidFill>
              </a:rPr>
              <a:t>EXCEL</a:t>
            </a:r>
            <a:r>
              <a:rPr lang="uk-UA" sz="2400" b="0" i="1" dirty="0">
                <a:solidFill>
                  <a:schemeClr val="accent2"/>
                </a:solidFill>
              </a:rPr>
              <a:t>»</a:t>
            </a:r>
            <a:r>
              <a:rPr lang="en-US" sz="2400" b="0" i="1" dirty="0">
                <a:solidFill>
                  <a:schemeClr val="accent2"/>
                </a:solidFill>
              </a:rPr>
              <a:t> </a:t>
            </a:r>
            <a:r>
              <a:rPr lang="uk-UA" sz="2400" b="0" i="1" dirty="0">
                <a:solidFill>
                  <a:schemeClr val="accent2"/>
                </a:solidFill>
              </a:rPr>
              <a:t>отримуємо </a:t>
            </a:r>
          </a:p>
          <a:p>
            <a:pPr algn="ctr"/>
            <a:r>
              <a:rPr lang="uk-UA" sz="2400" b="0" i="1" dirty="0">
                <a:solidFill>
                  <a:schemeClr val="accent2"/>
                </a:solidFill>
              </a:rPr>
              <a:t>«</a:t>
            </a:r>
            <a:r>
              <a:rPr lang="ru-RU" sz="2400" b="0" i="1" dirty="0">
                <a:solidFill>
                  <a:schemeClr val="accent2"/>
                </a:solidFill>
              </a:rPr>
              <a:t>ПЕРЕЛІК ВИБІРКОВИХ ФАХОВИХ НАВЧАЛЬНИХ ДИСЦИПЛІН</a:t>
            </a:r>
            <a:r>
              <a:rPr lang="uk-UA" sz="2400" b="0" i="1" dirty="0">
                <a:solidFill>
                  <a:schemeClr val="accent2"/>
                </a:solidFill>
              </a:rPr>
              <a:t>» </a:t>
            </a:r>
            <a:endParaRPr lang="ru-RU" sz="2400" b="0" i="1" dirty="0">
              <a:solidFill>
                <a:schemeClr val="accent2"/>
              </a:solidFill>
            </a:endParaRPr>
          </a:p>
          <a:p>
            <a:endParaRPr lang="ru-RU" sz="2400" b="0" i="1" dirty="0">
              <a:solidFill>
                <a:schemeClr val="accent2"/>
              </a:solidFill>
            </a:endParaRPr>
          </a:p>
        </p:txBody>
      </p:sp>
      <p:pic>
        <p:nvPicPr>
          <p:cNvPr id="8" name="Рисунок 7"/>
          <p:cNvPicPr/>
          <p:nvPr/>
        </p:nvPicPr>
        <p:blipFill rotWithShape="1">
          <a:blip r:embed="rId3"/>
          <a:srcRect b="6100"/>
          <a:stretch/>
        </p:blipFill>
        <p:spPr bwMode="auto">
          <a:xfrm>
            <a:off x="2041044" y="132168"/>
            <a:ext cx="8096184" cy="5558424"/>
          </a:xfrm>
          <a:prstGeom prst="rect">
            <a:avLst/>
          </a:prstGeom>
          <a:ln>
            <a:noFill/>
          </a:ln>
          <a:extLst>
            <a:ext uri="{53640926-AAD7-44D8-BBD7-CCE9431645EC}">
              <a14:shadowObscured xmlns:a14="http://schemas.microsoft.com/office/drawing/2010/main"/>
            </a:ext>
          </a:extLst>
        </p:spPr>
      </p:pic>
      <p:sp>
        <p:nvSpPr>
          <p:cNvPr id="12" name="Стрелка влево 11"/>
          <p:cNvSpPr/>
          <p:nvPr/>
        </p:nvSpPr>
        <p:spPr>
          <a:xfrm rot="1327481">
            <a:off x="8282593" y="5505049"/>
            <a:ext cx="439270" cy="10675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145206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О-21</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520262" y="5690593"/>
            <a:ext cx="11671738" cy="81974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2400" b="0" i="1" dirty="0">
                <a:solidFill>
                  <a:schemeClr val="accent2"/>
                </a:solidFill>
              </a:rPr>
              <a:t>«ПЕРЕЛІК ВИБІРКОВИХ ФАХОВИХ НАВЧАЛЬНИХ ДИСЦИПЛІН» </a:t>
            </a:r>
          </a:p>
          <a:p>
            <a:pPr algn="ctr"/>
            <a:r>
              <a:rPr lang="uk-UA" sz="2400" b="0" i="1" dirty="0">
                <a:solidFill>
                  <a:schemeClr val="accent2"/>
                </a:solidFill>
              </a:rPr>
              <a:t>у форматі документу </a:t>
            </a:r>
            <a:r>
              <a:rPr lang="en-US" sz="2400" b="0" i="1" dirty="0">
                <a:solidFill>
                  <a:schemeClr val="accent2"/>
                </a:solidFill>
              </a:rPr>
              <a:t>EXCEL</a:t>
            </a:r>
            <a:endParaRPr lang="uk-UA" sz="2400" b="0" i="1" dirty="0">
              <a:solidFill>
                <a:schemeClr val="accent2"/>
              </a:solidFill>
            </a:endParaRPr>
          </a:p>
          <a:p>
            <a:endParaRPr lang="ru-RU" sz="2400" b="0" i="1" dirty="0">
              <a:solidFill>
                <a:schemeClr val="accent2"/>
              </a:solidFill>
            </a:endParaRPr>
          </a:p>
        </p:txBody>
      </p:sp>
      <p:pic>
        <p:nvPicPr>
          <p:cNvPr id="7" name="Рисунок 6">
            <a:extLst>
              <a:ext uri="{FF2B5EF4-FFF2-40B4-BE49-F238E27FC236}">
                <a16:creationId xmlns:a16="http://schemas.microsoft.com/office/drawing/2014/main" id="{B91778EA-581E-39E7-277C-01E271A0DE6F}"/>
              </a:ext>
            </a:extLst>
          </p:cNvPr>
          <p:cNvPicPr>
            <a:picLocks noChangeAspect="1"/>
          </p:cNvPicPr>
          <p:nvPr/>
        </p:nvPicPr>
        <p:blipFill>
          <a:blip r:embed="rId3"/>
          <a:srcRect l="17984" t="23369" r="20242" b="7754"/>
          <a:stretch/>
        </p:blipFill>
        <p:spPr>
          <a:xfrm>
            <a:off x="1661652" y="265014"/>
            <a:ext cx="8357281" cy="5241429"/>
          </a:xfrm>
          <a:prstGeom prst="rect">
            <a:avLst/>
          </a:prstGeom>
        </p:spPr>
      </p:pic>
    </p:spTree>
    <p:extLst>
      <p:ext uri="{BB962C8B-B14F-4D97-AF65-F5344CB8AC3E}">
        <p14:creationId xmlns:p14="http://schemas.microsoft.com/office/powerpoint/2010/main" val="352656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О-22</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945931" y="588963"/>
            <a:ext cx="9743090" cy="485014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uk-UA" sz="3200" b="0" i="1" dirty="0">
                <a:solidFill>
                  <a:schemeClr val="accent2"/>
                </a:solidFill>
              </a:rPr>
              <a:t>Якщо обрання фахових вибіркових дисциплін студентом відбувається в особистому кабінеті здобувача, відповідальна  особа контролює процес розподілу дисциплін за здобувачами в </a:t>
            </a:r>
          </a:p>
          <a:p>
            <a:pPr>
              <a:lnSpc>
                <a:spcPct val="150000"/>
              </a:lnSpc>
            </a:pPr>
            <a:r>
              <a:rPr lang="uk-UA" sz="3200" b="0" i="1" dirty="0">
                <a:solidFill>
                  <a:schemeClr val="accent2"/>
                </a:solidFill>
              </a:rPr>
              <a:t>ІАС «Деканат»</a:t>
            </a:r>
            <a:endParaRPr lang="ru-RU" sz="3200" b="0" i="1" dirty="0">
              <a:solidFill>
                <a:schemeClr val="accent2"/>
              </a:solidFill>
            </a:endParaRPr>
          </a:p>
        </p:txBody>
      </p:sp>
    </p:spTree>
    <p:extLst>
      <p:ext uri="{BB962C8B-B14F-4D97-AF65-F5344CB8AC3E}">
        <p14:creationId xmlns:p14="http://schemas.microsoft.com/office/powerpoint/2010/main" val="119997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О-23</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157518" y="1"/>
            <a:ext cx="11671738" cy="1024758"/>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3200" b="0" i="1" dirty="0">
                <a:solidFill>
                  <a:schemeClr val="accent2"/>
                </a:solidFill>
              </a:rPr>
              <a:t>Процес розподілу  вибіркових фахових дисциплін </a:t>
            </a:r>
            <a:br>
              <a:rPr lang="uk-UA" sz="3200" b="0" i="1" dirty="0">
                <a:solidFill>
                  <a:schemeClr val="accent2"/>
                </a:solidFill>
              </a:rPr>
            </a:br>
            <a:r>
              <a:rPr lang="uk-UA" sz="3200" b="0" i="1" dirty="0">
                <a:solidFill>
                  <a:schemeClr val="accent2"/>
                </a:solidFill>
              </a:rPr>
              <a:t>в ІАС «Деканат»</a:t>
            </a:r>
            <a:endParaRPr lang="ru-RU" sz="3200" b="0" i="1" dirty="0">
              <a:solidFill>
                <a:schemeClr val="accent2"/>
              </a:solidFill>
            </a:endParaRPr>
          </a:p>
          <a:p>
            <a:endParaRPr lang="ru-RU" sz="3200" b="0" i="1" dirty="0">
              <a:solidFill>
                <a:schemeClr val="accent2"/>
              </a:solidFill>
            </a:endParaRPr>
          </a:p>
        </p:txBody>
      </p:sp>
      <p:pic>
        <p:nvPicPr>
          <p:cNvPr id="10" name="Рисунок 9"/>
          <p:cNvPicPr/>
          <p:nvPr/>
        </p:nvPicPr>
        <p:blipFill rotWithShape="1">
          <a:blip r:embed="rId3"/>
          <a:srcRect b="6100"/>
          <a:stretch/>
        </p:blipFill>
        <p:spPr bwMode="auto">
          <a:xfrm>
            <a:off x="1530653" y="1024759"/>
            <a:ext cx="8352928" cy="5483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361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О-24</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1056290" y="5921376"/>
            <a:ext cx="9632731" cy="58896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3200" b="0" i="1" dirty="0">
                <a:solidFill>
                  <a:schemeClr val="accent2"/>
                </a:solidFill>
              </a:rPr>
              <a:t>Переходимо  до закладки «Розподіл»</a:t>
            </a:r>
            <a:endParaRPr lang="ru-RU" sz="3200" b="0" i="1" dirty="0">
              <a:solidFill>
                <a:schemeClr val="accent2"/>
              </a:solidFill>
            </a:endParaRPr>
          </a:p>
          <a:p>
            <a:endParaRPr lang="ru-RU" sz="3200" b="0" i="1" dirty="0">
              <a:solidFill>
                <a:schemeClr val="accent2"/>
              </a:solidFill>
            </a:endParaRPr>
          </a:p>
        </p:txBody>
      </p:sp>
      <p:pic>
        <p:nvPicPr>
          <p:cNvPr id="7" name="Рисунок 6"/>
          <p:cNvPicPr/>
          <p:nvPr/>
        </p:nvPicPr>
        <p:blipFill rotWithShape="1">
          <a:blip r:embed="rId3"/>
          <a:srcRect b="5446"/>
          <a:stretch/>
        </p:blipFill>
        <p:spPr bwMode="auto">
          <a:xfrm>
            <a:off x="2086840" y="194668"/>
            <a:ext cx="8339589" cy="5647699"/>
          </a:xfrm>
          <a:prstGeom prst="rect">
            <a:avLst/>
          </a:prstGeom>
          <a:ln>
            <a:noFill/>
          </a:ln>
          <a:extLst>
            <a:ext uri="{53640926-AAD7-44D8-BBD7-CCE9431645EC}">
              <a14:shadowObscured xmlns:a14="http://schemas.microsoft.com/office/drawing/2010/main"/>
            </a:ext>
          </a:extLst>
        </p:spPr>
      </p:pic>
      <p:sp>
        <p:nvSpPr>
          <p:cNvPr id="8" name="Стрелка влево 7"/>
          <p:cNvSpPr/>
          <p:nvPr/>
        </p:nvSpPr>
        <p:spPr>
          <a:xfrm rot="1327481">
            <a:off x="9336909" y="5759602"/>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1" name="Стрелка влево 10"/>
          <p:cNvSpPr/>
          <p:nvPr/>
        </p:nvSpPr>
        <p:spPr>
          <a:xfrm rot="1327481">
            <a:off x="9368485" y="2731539"/>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1903876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О-25</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3" y="5391807"/>
            <a:ext cx="11460326" cy="11185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400" b="0" i="1" dirty="0">
                <a:solidFill>
                  <a:schemeClr val="accent2"/>
                </a:solidFill>
              </a:rPr>
              <a:t>Обираємо вкладку фахові дисципліни, курс навчання, групу, курс, на якому буде вивчатися дисципліна, прізвище студента і контролюємо, які дисципліни обрав студент в особистому кабінеті здобувача </a:t>
            </a:r>
            <a:endParaRPr lang="ru-RU" sz="2400" b="0" i="1" dirty="0">
              <a:solidFill>
                <a:schemeClr val="accent2"/>
              </a:solidFill>
            </a:endParaRPr>
          </a:p>
          <a:p>
            <a:endParaRPr lang="ru-RU" sz="2400" b="0" i="1" dirty="0">
              <a:solidFill>
                <a:schemeClr val="accent2"/>
              </a:solidFill>
            </a:endParaRPr>
          </a:p>
        </p:txBody>
      </p:sp>
      <p:grpSp>
        <p:nvGrpSpPr>
          <p:cNvPr id="10" name="Группа 9"/>
          <p:cNvGrpSpPr/>
          <p:nvPr/>
        </p:nvGrpSpPr>
        <p:grpSpPr>
          <a:xfrm>
            <a:off x="1948268" y="0"/>
            <a:ext cx="7740352" cy="5469487"/>
            <a:chOff x="597327" y="437908"/>
            <a:chExt cx="7740352" cy="5469487"/>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784"/>
            <a:stretch/>
          </p:blipFill>
          <p:spPr bwMode="auto">
            <a:xfrm>
              <a:off x="597327" y="437908"/>
              <a:ext cx="7740352" cy="546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трелка влево 12"/>
            <p:cNvSpPr/>
            <p:nvPr/>
          </p:nvSpPr>
          <p:spPr>
            <a:xfrm rot="1327481">
              <a:off x="831886" y="1194154"/>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Стрелка влево 13"/>
            <p:cNvSpPr/>
            <p:nvPr/>
          </p:nvSpPr>
          <p:spPr>
            <a:xfrm rot="1327481">
              <a:off x="2227289" y="1170708"/>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5" name="Стрелка влево 14"/>
            <p:cNvSpPr/>
            <p:nvPr/>
          </p:nvSpPr>
          <p:spPr>
            <a:xfrm rot="1327481">
              <a:off x="6355419" y="1110098"/>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6" name="Стрелка влево 15"/>
            <p:cNvSpPr/>
            <p:nvPr/>
          </p:nvSpPr>
          <p:spPr>
            <a:xfrm rot="1327481">
              <a:off x="1834763" y="2166126"/>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7" name="Стрелка влево 16"/>
            <p:cNvSpPr/>
            <p:nvPr/>
          </p:nvSpPr>
          <p:spPr>
            <a:xfrm rot="1327481">
              <a:off x="4590142" y="1396014"/>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508817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О-26</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3" y="5726201"/>
            <a:ext cx="11460326" cy="78413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Якщо студент обрав не достатню кількість кредитів ЄКТС , </a:t>
            </a:r>
            <a:br>
              <a:rPr lang="uk-UA" sz="2400" b="0" i="1" dirty="0">
                <a:solidFill>
                  <a:schemeClr val="accent2"/>
                </a:solidFill>
              </a:rPr>
            </a:br>
            <a:r>
              <a:rPr lang="uk-UA" sz="2400" b="0" i="1" dirty="0">
                <a:solidFill>
                  <a:schemeClr val="accent2"/>
                </a:solidFill>
              </a:rPr>
              <a:t>з'являється відповідна інформація </a:t>
            </a:r>
            <a:endParaRPr lang="ru-RU" sz="2400" b="0" i="1" dirty="0">
              <a:solidFill>
                <a:schemeClr val="accent2"/>
              </a:solidFill>
            </a:endParaRPr>
          </a:p>
          <a:p>
            <a:endParaRPr lang="ru-RU" sz="2400" b="0" i="1" dirty="0">
              <a:solidFill>
                <a:schemeClr val="accent2"/>
              </a:solidFill>
            </a:endParaRPr>
          </a:p>
        </p:txBody>
      </p:sp>
      <p:pic>
        <p:nvPicPr>
          <p:cNvPr id="18" name="Рисунок 17"/>
          <p:cNvPicPr/>
          <p:nvPr/>
        </p:nvPicPr>
        <p:blipFill rotWithShape="1">
          <a:blip r:embed="rId3"/>
          <a:srcRect b="5446"/>
          <a:stretch/>
        </p:blipFill>
        <p:spPr bwMode="auto">
          <a:xfrm>
            <a:off x="1720204" y="95466"/>
            <a:ext cx="8431542" cy="5630735"/>
          </a:xfrm>
          <a:prstGeom prst="rect">
            <a:avLst/>
          </a:prstGeom>
          <a:ln>
            <a:noFill/>
          </a:ln>
          <a:extLst>
            <a:ext uri="{53640926-AAD7-44D8-BBD7-CCE9431645EC}">
              <a14:shadowObscured xmlns:a14="http://schemas.microsoft.com/office/drawing/2010/main"/>
            </a:ext>
          </a:extLst>
        </p:spPr>
      </p:pic>
      <p:sp>
        <p:nvSpPr>
          <p:cNvPr id="19" name="Стрелка влево 18"/>
          <p:cNvSpPr/>
          <p:nvPr/>
        </p:nvSpPr>
        <p:spPr>
          <a:xfrm rot="1327481">
            <a:off x="8324927" y="5374919"/>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3876069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О-27</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1150883" y="5797494"/>
            <a:ext cx="10307692" cy="35105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Приклад обрання достатньої кількості  кредитів ЄКТС студентом</a:t>
            </a:r>
            <a:endParaRPr lang="ru-RU" sz="2400" b="0" i="1" dirty="0">
              <a:solidFill>
                <a:schemeClr val="accent2"/>
              </a:solidFill>
            </a:endParaRPr>
          </a:p>
          <a:p>
            <a:endParaRPr lang="ru-RU" sz="2400" b="0" i="1" dirty="0">
              <a:solidFill>
                <a:schemeClr val="accent2"/>
              </a:solidFill>
            </a:endParaRPr>
          </a:p>
        </p:txBody>
      </p:sp>
      <p:pic>
        <p:nvPicPr>
          <p:cNvPr id="8" name="Рисунок 7"/>
          <p:cNvPicPr/>
          <p:nvPr/>
        </p:nvPicPr>
        <p:blipFill rotWithShape="1">
          <a:blip r:embed="rId3"/>
          <a:srcRect b="6318"/>
          <a:stretch/>
        </p:blipFill>
        <p:spPr bwMode="auto">
          <a:xfrm>
            <a:off x="2096551" y="220663"/>
            <a:ext cx="8292925" cy="53130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298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О-28</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945930" y="725214"/>
            <a:ext cx="10216055" cy="415706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uk-UA" sz="3200" b="0" i="1" dirty="0">
                <a:solidFill>
                  <a:schemeClr val="accent2"/>
                </a:solidFill>
              </a:rPr>
              <a:t>Якщо обрання вибіркових фахових дисциплін відбувається за заявою студента </a:t>
            </a:r>
            <a:br>
              <a:rPr lang="uk-UA" sz="3200" b="0" i="1" dirty="0">
                <a:solidFill>
                  <a:schemeClr val="accent2"/>
                </a:solidFill>
              </a:rPr>
            </a:br>
            <a:r>
              <a:rPr lang="uk-UA" sz="3200" b="0" i="1" dirty="0">
                <a:solidFill>
                  <a:schemeClr val="accent2"/>
                </a:solidFill>
              </a:rPr>
              <a:t>(не в особистому кабінеті здобувача) відповідальній особі необхідно записати обрані дисципліни студенту в ІАС «Деканат»</a:t>
            </a:r>
            <a:endParaRPr lang="ru-RU" sz="3200" b="0" i="1" dirty="0">
              <a:solidFill>
                <a:schemeClr val="accent2"/>
              </a:solidFill>
            </a:endParaRPr>
          </a:p>
        </p:txBody>
      </p:sp>
    </p:spTree>
    <p:extLst>
      <p:ext uri="{BB962C8B-B14F-4D97-AF65-F5344CB8AC3E}">
        <p14:creationId xmlns:p14="http://schemas.microsoft.com/office/powerpoint/2010/main" val="113977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2" name="Прямоугольник 1">
            <a:extLst>
              <a:ext uri="{FF2B5EF4-FFF2-40B4-BE49-F238E27FC236}">
                <a16:creationId xmlns:a16="http://schemas.microsoft.com/office/drawing/2014/main" id="{B5CE9C13-64F9-469E-9EE7-BAF06064C729}"/>
              </a:ext>
            </a:extLst>
          </p:cNvPr>
          <p:cNvSpPr/>
          <p:nvPr/>
        </p:nvSpPr>
        <p:spPr>
          <a:xfrm>
            <a:off x="675185" y="604145"/>
            <a:ext cx="10718962" cy="6006709"/>
          </a:xfrm>
          <a:prstGeom prst="rect">
            <a:avLst/>
          </a:prstGeom>
        </p:spPr>
        <p:txBody>
          <a:bodyPr wrap="square">
            <a:spAutoFit/>
          </a:bodyPr>
          <a:lstStyle/>
          <a:p>
            <a:pPr>
              <a:lnSpc>
                <a:spcPct val="115000"/>
              </a:lnSpc>
              <a:spcAft>
                <a:spcPts val="0"/>
              </a:spcAft>
            </a:pPr>
            <a:r>
              <a:rPr lang="uk-UA" sz="2800" dirty="0"/>
              <a:t>Матеріали стосовно методичного та кадрового забезпечення навчальних дисциплін, які планується включити в перелік вибіркових надаються до деканатів (дирекцій навчально-наукових інститутів) завідувачами кафедр у друкованому та/або електронному вигляді. </a:t>
            </a:r>
            <a:br>
              <a:rPr lang="uk-UA" sz="2800" dirty="0"/>
            </a:br>
            <a:r>
              <a:rPr lang="uk-UA" sz="2800" dirty="0"/>
              <a:t>У разі подання в електронному вигляді матеріали надсилаються із власних </a:t>
            </a:r>
            <a:r>
              <a:rPr lang="uk-UA" sz="2800" dirty="0" err="1"/>
              <a:t>акаунтів</a:t>
            </a:r>
            <a:r>
              <a:rPr lang="uk-UA" sz="2800" dirty="0"/>
              <a:t> корпоративних поштових сервісів університету </a:t>
            </a:r>
            <a:r>
              <a:rPr lang="uk-UA" sz="2800" u="sng" dirty="0">
                <a:hlinkClick r:id="rId3"/>
              </a:rPr>
              <a:t>*@</a:t>
            </a:r>
            <a:r>
              <a:rPr lang="en-US" sz="2800" u="sng" dirty="0" err="1">
                <a:hlinkClick r:id="rId3"/>
              </a:rPr>
              <a:t>nmu</a:t>
            </a:r>
            <a:r>
              <a:rPr lang="uk-UA" sz="2800" u="sng" dirty="0">
                <a:hlinkClick r:id="rId3"/>
              </a:rPr>
              <a:t>.</a:t>
            </a:r>
            <a:r>
              <a:rPr lang="en-US" sz="2800" u="sng" dirty="0">
                <a:hlinkClick r:id="rId3"/>
              </a:rPr>
              <a:t>one</a:t>
            </a:r>
            <a:r>
              <a:rPr lang="uk-UA" sz="2800" dirty="0"/>
              <a:t> або </a:t>
            </a:r>
            <a:r>
              <a:rPr lang="uk-UA" sz="2800" u="sng" dirty="0">
                <a:hlinkClick r:id="rId4"/>
              </a:rPr>
              <a:t>*@</a:t>
            </a:r>
            <a:r>
              <a:rPr lang="en-US" sz="2800" u="sng" dirty="0" err="1">
                <a:hlinkClick r:id="rId4"/>
              </a:rPr>
              <a:t>nmu</a:t>
            </a:r>
            <a:r>
              <a:rPr lang="uk-UA" sz="2800" u="sng" dirty="0">
                <a:hlinkClick r:id="rId4"/>
              </a:rPr>
              <a:t>.</a:t>
            </a:r>
            <a:r>
              <a:rPr lang="en-US" sz="2800" u="sng" dirty="0">
                <a:hlinkClick r:id="rId4"/>
              </a:rPr>
              <a:t>org</a:t>
            </a:r>
            <a:r>
              <a:rPr lang="uk-UA" sz="2800" u="sng" dirty="0">
                <a:hlinkClick r:id="rId4"/>
              </a:rPr>
              <a:t>.</a:t>
            </a:r>
            <a:r>
              <a:rPr lang="en-US" sz="2800" u="sng" dirty="0" err="1">
                <a:hlinkClick r:id="rId4"/>
              </a:rPr>
              <a:t>ua</a:t>
            </a:r>
            <a:r>
              <a:rPr lang="uk-UA" sz="2800" dirty="0"/>
              <a:t> на електронну адресу відповідальної особи факультету</a:t>
            </a:r>
            <a:r>
              <a:rPr lang="en-US" sz="2800" dirty="0"/>
              <a:t> (</a:t>
            </a:r>
            <a:r>
              <a:rPr lang="uk-UA" sz="2800" dirty="0"/>
              <a:t>навчально-наукового інституту) за координацію та контроль процедури обрання навчальних дисциплін здобувачами вищої освіти.</a:t>
            </a:r>
            <a:r>
              <a:rPr lang="uk-UA"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119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О-29</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1150883" y="5624121"/>
            <a:ext cx="10307692" cy="88621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sz="2400" b="0" i="1" dirty="0">
                <a:solidFill>
                  <a:schemeClr val="accent2"/>
                </a:solidFill>
              </a:rPr>
              <a:t>Заяву студента (для подальшого заповнення) можна отримати автоматично, натиснувши на «Експорт в </a:t>
            </a:r>
            <a:r>
              <a:rPr lang="en-US" sz="2400" b="0" i="1" dirty="0">
                <a:solidFill>
                  <a:schemeClr val="accent2"/>
                </a:solidFill>
              </a:rPr>
              <a:t>EXCEL</a:t>
            </a:r>
            <a:r>
              <a:rPr lang="uk-UA" sz="2400" b="0" i="1" dirty="0">
                <a:solidFill>
                  <a:schemeClr val="accent2"/>
                </a:solidFill>
              </a:rPr>
              <a:t>»</a:t>
            </a:r>
            <a:endParaRPr lang="ru-RU" sz="2400" b="0" i="1" dirty="0">
              <a:solidFill>
                <a:schemeClr val="accent2"/>
              </a:solidFill>
            </a:endParaRPr>
          </a:p>
          <a:p>
            <a:pPr algn="ctr"/>
            <a:endParaRPr lang="ru-RU" sz="2400" b="0" i="1" dirty="0">
              <a:solidFill>
                <a:schemeClr val="accent2"/>
              </a:solidFill>
            </a:endParaRPr>
          </a:p>
          <a:p>
            <a:endParaRPr lang="ru-RU" sz="2400" b="0" i="1" dirty="0">
              <a:solidFill>
                <a:schemeClr val="accent2"/>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1" t="17579" r="134" b="5258"/>
          <a:stretch/>
        </p:blipFill>
        <p:spPr bwMode="auto">
          <a:xfrm>
            <a:off x="1655948" y="220663"/>
            <a:ext cx="8820061" cy="540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трелка влево 9"/>
          <p:cNvSpPr/>
          <p:nvPr/>
        </p:nvSpPr>
        <p:spPr>
          <a:xfrm rot="1327481">
            <a:off x="10020592" y="5197969"/>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1298491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О-30</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03321" y="5555318"/>
            <a:ext cx="11336774" cy="78581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Приклад заяви на вивчення фахових вибіркових дисциплін групою</a:t>
            </a:r>
            <a:endParaRPr lang="ru-RU" b="0" i="1" dirty="0">
              <a:solidFill>
                <a:schemeClr val="accent2"/>
              </a:solidFill>
            </a:endParaRPr>
          </a:p>
          <a:p>
            <a:pPr algn="ctr"/>
            <a:endParaRPr lang="ru-RU" b="0" i="1" dirty="0">
              <a:solidFill>
                <a:schemeClr val="accent2"/>
              </a:solidFill>
            </a:endParaRPr>
          </a:p>
          <a:p>
            <a:pPr algn="ctr"/>
            <a:endParaRPr lang="ru-RU" b="0" i="1" dirty="0">
              <a:solidFill>
                <a:schemeClr val="accent2"/>
              </a:solidFill>
            </a:endParaRPr>
          </a:p>
        </p:txBody>
      </p:sp>
      <p:pic>
        <p:nvPicPr>
          <p:cNvPr id="7" name="Рисунок 6">
            <a:extLst>
              <a:ext uri="{FF2B5EF4-FFF2-40B4-BE49-F238E27FC236}">
                <a16:creationId xmlns:a16="http://schemas.microsoft.com/office/drawing/2014/main" id="{7849508F-D048-ECD3-2E22-9C0DE256F13D}"/>
              </a:ext>
            </a:extLst>
          </p:cNvPr>
          <p:cNvPicPr>
            <a:picLocks noChangeAspect="1"/>
          </p:cNvPicPr>
          <p:nvPr/>
        </p:nvPicPr>
        <p:blipFill>
          <a:blip r:embed="rId3"/>
          <a:srcRect l="18065" t="24373" r="17500" b="12975"/>
          <a:stretch/>
        </p:blipFill>
        <p:spPr>
          <a:xfrm>
            <a:off x="1291117" y="220663"/>
            <a:ext cx="9609766" cy="5255905"/>
          </a:xfrm>
          <a:prstGeom prst="rect">
            <a:avLst/>
          </a:prstGeom>
        </p:spPr>
      </p:pic>
    </p:spTree>
    <p:extLst>
      <p:ext uri="{BB962C8B-B14F-4D97-AF65-F5344CB8AC3E}">
        <p14:creationId xmlns:p14="http://schemas.microsoft.com/office/powerpoint/2010/main" val="319981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О-31</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2" y="5724523"/>
            <a:ext cx="11336774" cy="78581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Студент обирає дисципліни із затвердженого переліку</a:t>
            </a:r>
            <a:endParaRPr lang="ru-RU" b="0" i="1" dirty="0">
              <a:solidFill>
                <a:schemeClr val="accent2"/>
              </a:solidFill>
            </a:endParaRPr>
          </a:p>
          <a:p>
            <a:pPr algn="ctr"/>
            <a:endParaRPr lang="ru-RU" b="0" i="1" dirty="0">
              <a:solidFill>
                <a:schemeClr val="accent2"/>
              </a:solidFill>
            </a:endParaRPr>
          </a:p>
          <a:p>
            <a:pPr algn="ctr"/>
            <a:endParaRPr lang="ru-RU" b="0" i="1" dirty="0">
              <a:solidFill>
                <a:schemeClr val="accent2"/>
              </a:solidFill>
            </a:endParaRPr>
          </a:p>
        </p:txBody>
      </p:sp>
      <p:pic>
        <p:nvPicPr>
          <p:cNvPr id="4" name="Рисунок 3">
            <a:extLst>
              <a:ext uri="{FF2B5EF4-FFF2-40B4-BE49-F238E27FC236}">
                <a16:creationId xmlns:a16="http://schemas.microsoft.com/office/drawing/2014/main" id="{916FB794-17EE-54AD-434E-3EF51A8C2BD6}"/>
              </a:ext>
            </a:extLst>
          </p:cNvPr>
          <p:cNvPicPr>
            <a:picLocks noChangeAspect="1"/>
          </p:cNvPicPr>
          <p:nvPr/>
        </p:nvPicPr>
        <p:blipFill>
          <a:blip r:embed="rId3"/>
          <a:srcRect l="17823" t="24230" r="17662" b="13262"/>
          <a:stretch/>
        </p:blipFill>
        <p:spPr>
          <a:xfrm>
            <a:off x="1317521" y="404813"/>
            <a:ext cx="9373251" cy="5108421"/>
          </a:xfrm>
          <a:prstGeom prst="rect">
            <a:avLst/>
          </a:prstGeom>
        </p:spPr>
      </p:pic>
    </p:spTree>
    <p:extLst>
      <p:ext uri="{BB962C8B-B14F-4D97-AF65-F5344CB8AC3E}">
        <p14:creationId xmlns:p14="http://schemas.microsoft.com/office/powerpoint/2010/main" val="1238767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О-32</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2" y="5724523"/>
            <a:ext cx="11336774" cy="78581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Обираємо дисципліну із переліку вибіркових фахових дисциплін,  натискаємо «Записати дисципліну»</a:t>
            </a:r>
            <a:endParaRPr lang="ru-RU" b="0" i="1" dirty="0">
              <a:solidFill>
                <a:schemeClr val="accent2"/>
              </a:solidFill>
            </a:endParaRPr>
          </a:p>
          <a:p>
            <a:pPr algn="ctr"/>
            <a:endParaRPr lang="ru-RU" b="0" i="1" dirty="0">
              <a:solidFill>
                <a:schemeClr val="accent2"/>
              </a:solidFill>
            </a:endParaRPr>
          </a:p>
          <a:p>
            <a:pPr algn="ctr"/>
            <a:endParaRPr lang="ru-RU" b="0" i="1" dirty="0">
              <a:solidFill>
                <a:schemeClr val="accent2"/>
              </a:solidFill>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885"/>
          <a:stretch/>
        </p:blipFill>
        <p:spPr bwMode="auto">
          <a:xfrm>
            <a:off x="1954119" y="42546"/>
            <a:ext cx="8147067" cy="575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Стрелка влево 16"/>
          <p:cNvSpPr/>
          <p:nvPr/>
        </p:nvSpPr>
        <p:spPr>
          <a:xfrm rot="1327481">
            <a:off x="8475264" y="4554560"/>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8" name="Стрелка влево 17"/>
          <p:cNvSpPr/>
          <p:nvPr/>
        </p:nvSpPr>
        <p:spPr>
          <a:xfrm rot="1327481">
            <a:off x="5802227" y="2466329"/>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2372393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О-33</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2" y="5724523"/>
            <a:ext cx="11336774" cy="78581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Дисципліна записується студенту, повторюємо операцію до необхідної кількості кредитів ЄКТС</a:t>
            </a:r>
            <a:endParaRPr lang="ru-RU" b="0" i="1" dirty="0">
              <a:solidFill>
                <a:schemeClr val="accent2"/>
              </a:solidFill>
            </a:endParaRPr>
          </a:p>
          <a:p>
            <a:pPr algn="ctr"/>
            <a:endParaRPr lang="ru-RU" b="0" i="1" dirty="0">
              <a:solidFill>
                <a:schemeClr val="accent2"/>
              </a:solidFill>
            </a:endParaRPr>
          </a:p>
          <a:p>
            <a:pPr algn="ctr"/>
            <a:endParaRPr lang="ru-RU" b="0" i="1" dirty="0">
              <a:solidFill>
                <a:schemeClr val="accent2"/>
              </a:solidFill>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719"/>
          <a:stretch/>
        </p:blipFill>
        <p:spPr bwMode="auto">
          <a:xfrm>
            <a:off x="2041969" y="220663"/>
            <a:ext cx="8257439" cy="550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Стрелка влево 10"/>
          <p:cNvSpPr/>
          <p:nvPr/>
        </p:nvSpPr>
        <p:spPr>
          <a:xfrm rot="1327481">
            <a:off x="8743279" y="4549495"/>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2" name="Стрелка влево 11"/>
          <p:cNvSpPr/>
          <p:nvPr/>
        </p:nvSpPr>
        <p:spPr>
          <a:xfrm rot="1327481">
            <a:off x="5952583" y="2657696"/>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403882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О-34</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2" y="5896303"/>
            <a:ext cx="11336774" cy="61403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Приклад обрання достатньої кількості  кредитів ЄКТС</a:t>
            </a:r>
            <a:endParaRPr lang="ru-RU" b="0" i="1" dirty="0">
              <a:solidFill>
                <a:schemeClr val="accent2"/>
              </a:solidFill>
            </a:endParaRPr>
          </a:p>
          <a:p>
            <a:pPr algn="ctr"/>
            <a:endParaRPr lang="ru-RU" b="0" i="1" dirty="0">
              <a:solidFill>
                <a:schemeClr val="accent2"/>
              </a:solidFill>
            </a:endParaRPr>
          </a:p>
          <a:p>
            <a:pPr algn="ctr"/>
            <a:endParaRPr lang="ru-RU" b="0" i="1" dirty="0">
              <a:solidFill>
                <a:schemeClr val="accent2"/>
              </a:solidFill>
            </a:endParaRPr>
          </a:p>
        </p:txBody>
      </p:sp>
      <p:pic>
        <p:nvPicPr>
          <p:cNvPr id="13" name="Рисунок 12"/>
          <p:cNvPicPr/>
          <p:nvPr/>
        </p:nvPicPr>
        <p:blipFill rotWithShape="1">
          <a:blip r:embed="rId3"/>
          <a:srcRect b="6318"/>
          <a:stretch/>
        </p:blipFill>
        <p:spPr bwMode="auto">
          <a:xfrm>
            <a:off x="1954661" y="220663"/>
            <a:ext cx="8198332" cy="5503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9350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О-35</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2" y="5675587"/>
            <a:ext cx="11336774" cy="83475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При натисканні на «Перевірка» можна отримати інформацію щодо обрання дисциплін (статистика)</a:t>
            </a:r>
            <a:endParaRPr lang="ru-RU" b="0" i="1" dirty="0">
              <a:solidFill>
                <a:schemeClr val="accent2"/>
              </a:solidFill>
            </a:endParaRPr>
          </a:p>
          <a:p>
            <a:pPr algn="ctr"/>
            <a:endParaRPr lang="ru-RU" b="0" i="1" dirty="0">
              <a:solidFill>
                <a:schemeClr val="accent2"/>
              </a:solidFill>
            </a:endParaRPr>
          </a:p>
          <a:p>
            <a:pPr algn="ctr"/>
            <a:endParaRPr lang="ru-RU" b="0" i="1" dirty="0">
              <a:solidFill>
                <a:schemeClr val="accent2"/>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514"/>
          <a:stretch/>
        </p:blipFill>
        <p:spPr bwMode="auto">
          <a:xfrm>
            <a:off x="1792015" y="0"/>
            <a:ext cx="7935310" cy="55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Стрелка влево 7"/>
          <p:cNvSpPr/>
          <p:nvPr/>
        </p:nvSpPr>
        <p:spPr>
          <a:xfrm rot="1327481">
            <a:off x="4518120" y="5279638"/>
            <a:ext cx="450850" cy="11239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3735507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О-36</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2" y="5472797"/>
            <a:ext cx="11336774" cy="103754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При натисканні на «експорт в </a:t>
            </a:r>
            <a:r>
              <a:rPr lang="en-US" b="0" i="1" dirty="0">
                <a:solidFill>
                  <a:schemeClr val="accent2"/>
                </a:solidFill>
              </a:rPr>
              <a:t>EXCEL</a:t>
            </a:r>
            <a:r>
              <a:rPr lang="uk-UA" b="0" i="1" dirty="0">
                <a:solidFill>
                  <a:schemeClr val="accent2"/>
                </a:solidFill>
              </a:rPr>
              <a:t>» можна отримати інформацію для друку</a:t>
            </a:r>
            <a:endParaRPr lang="ru-RU" b="0" i="1" dirty="0">
              <a:solidFill>
                <a:schemeClr val="accent2"/>
              </a:solidFill>
            </a:endParaRPr>
          </a:p>
          <a:p>
            <a:pPr algn="ctr"/>
            <a:endParaRPr lang="ru-RU" b="0" i="1" dirty="0">
              <a:solidFill>
                <a:schemeClr val="accent2"/>
              </a:solidFill>
            </a:endParaRPr>
          </a:p>
          <a:p>
            <a:pPr algn="ctr"/>
            <a:endParaRPr lang="ru-RU" b="0" i="1" dirty="0">
              <a:solidFill>
                <a:schemeClr val="accent2"/>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30"/>
          <a:stretch/>
        </p:blipFill>
        <p:spPr bwMode="auto">
          <a:xfrm>
            <a:off x="2028497" y="1"/>
            <a:ext cx="8234855" cy="547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трелка влево 9"/>
          <p:cNvSpPr/>
          <p:nvPr/>
        </p:nvSpPr>
        <p:spPr>
          <a:xfrm rot="1327481" flipV="1">
            <a:off x="7621775" y="3570875"/>
            <a:ext cx="467405" cy="12401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3305249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О-37</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329708" y="1891862"/>
            <a:ext cx="11699381" cy="2017986"/>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b="0" i="1" dirty="0">
                <a:solidFill>
                  <a:schemeClr val="accent2"/>
                </a:solidFill>
              </a:rPr>
              <a:t>Хай Вам щастить!</a:t>
            </a:r>
          </a:p>
          <a:p>
            <a:endParaRPr lang="uk-UA" b="0" i="1" dirty="0">
              <a:solidFill>
                <a:schemeClr val="accent2"/>
              </a:solidFill>
            </a:endParaRPr>
          </a:p>
          <a:p>
            <a:r>
              <a:rPr lang="uk-UA" b="0" i="1" dirty="0">
                <a:solidFill>
                  <a:schemeClr val="accent2"/>
                </a:solidFill>
              </a:rPr>
              <a:t>Із запитаннями та побажаннями можна звертатися  </a:t>
            </a:r>
          </a:p>
          <a:p>
            <a:r>
              <a:rPr lang="uk-UA" b="0" i="1" dirty="0">
                <a:solidFill>
                  <a:schemeClr val="accent2"/>
                </a:solidFill>
              </a:rPr>
              <a:t>до  Навчально-методичного відділу (кімната 1/88)</a:t>
            </a:r>
            <a:endParaRPr lang="ru-RU" b="0" i="1" dirty="0">
              <a:solidFill>
                <a:schemeClr val="accent2"/>
              </a:solidFill>
            </a:endParaRPr>
          </a:p>
          <a:p>
            <a:endParaRPr lang="ru-RU" b="0" i="1" dirty="0">
              <a:solidFill>
                <a:schemeClr val="accent2"/>
              </a:solidFill>
            </a:endParaRPr>
          </a:p>
          <a:p>
            <a:endParaRPr lang="ru-RU" b="0" i="1" dirty="0">
              <a:solidFill>
                <a:schemeClr val="accent2"/>
              </a:solidFill>
            </a:endParaRPr>
          </a:p>
        </p:txBody>
      </p:sp>
    </p:spTree>
    <p:extLst>
      <p:ext uri="{BB962C8B-B14F-4D97-AF65-F5344CB8AC3E}">
        <p14:creationId xmlns:p14="http://schemas.microsoft.com/office/powerpoint/2010/main" val="173024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О-3</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7" name="Заголовок 1"/>
          <p:cNvSpPr txBox="1">
            <a:spLocks/>
          </p:cNvSpPr>
          <p:nvPr/>
        </p:nvSpPr>
        <p:spPr>
          <a:xfrm>
            <a:off x="425669" y="220663"/>
            <a:ext cx="11032906" cy="5912123"/>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nSpc>
                <a:spcPct val="150000"/>
              </a:lnSpc>
            </a:pPr>
            <a:r>
              <a:rPr lang="uk-UA" sz="2800" b="1" i="1" dirty="0">
                <a:solidFill>
                  <a:schemeClr val="accent4">
                    <a:lumMod val="60000"/>
                    <a:lumOff val="40000"/>
                  </a:schemeClr>
                </a:solidFill>
                <a:ea typeface="Times New Roman" panose="02020603050405020304" pitchFamily="18" charset="0"/>
                <a:cs typeface="Times New Roman" panose="02020603050405020304" pitchFamily="18" charset="0"/>
              </a:rPr>
              <a:t>Кафедра повинна подати в деканат на розгляд робочій групі: </a:t>
            </a:r>
            <a:br>
              <a:rPr lang="uk-UA" sz="3200" b="1" i="1" dirty="0">
                <a:solidFill>
                  <a:schemeClr val="accent4">
                    <a:lumMod val="60000"/>
                    <a:lumOff val="40000"/>
                  </a:schemeClr>
                </a:solidFill>
                <a:ea typeface="Times New Roman" panose="02020603050405020304" pitchFamily="18" charset="0"/>
                <a:cs typeface="Times New Roman" panose="02020603050405020304" pitchFamily="18" charset="0"/>
              </a:rPr>
            </a:br>
            <a:r>
              <a:rPr lang="uk-UA" sz="2800" dirty="0"/>
              <a:t>− робочу програму навчальної дисципліни та </a:t>
            </a:r>
            <a:r>
              <a:rPr lang="uk-UA" sz="2800" dirty="0" err="1"/>
              <a:t>силабус</a:t>
            </a:r>
            <a:r>
              <a:rPr lang="uk-UA" sz="2800" dirty="0"/>
              <a:t>; </a:t>
            </a:r>
            <a:br>
              <a:rPr lang="uk-UA" sz="2800" dirty="0"/>
            </a:br>
            <a:r>
              <a:rPr lang="uk-UA" sz="2800" dirty="0"/>
              <a:t>− кадрове забезпечення викладання навчальної дисципліни відповідно до п.37 та 38 Ліцензійних умов провадження освітньої діяльності </a:t>
            </a:r>
            <a:r>
              <a:rPr lang="en-US" sz="2800" dirty="0">
                <a:hlinkClick r:id="rId3"/>
              </a:rPr>
              <a:t>https://zakon.rada.gov.ua/laws/show/1187-2015-%D0%BF#Text</a:t>
            </a:r>
            <a:r>
              <a:rPr lang="uk-UA" sz="2800" dirty="0"/>
              <a:t> ; </a:t>
            </a:r>
            <a:br>
              <a:rPr lang="uk-UA" sz="2800" dirty="0"/>
            </a:br>
            <a:r>
              <a:rPr lang="uk-UA" sz="2800" dirty="0"/>
              <a:t>− інші елементи навчально-методичного забезпечення дисципліни (авторські / у співавторстві), що затверджені рішенням кафедри.</a:t>
            </a:r>
          </a:p>
        </p:txBody>
      </p:sp>
    </p:spTree>
    <p:extLst>
      <p:ext uri="{BB962C8B-B14F-4D97-AF65-F5344CB8AC3E}">
        <p14:creationId xmlns:p14="http://schemas.microsoft.com/office/powerpoint/2010/main" val="14633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О-4</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7" name="Заголовок 1"/>
          <p:cNvSpPr txBox="1">
            <a:spLocks/>
          </p:cNvSpPr>
          <p:nvPr/>
        </p:nvSpPr>
        <p:spPr>
          <a:xfrm>
            <a:off x="599090" y="0"/>
            <a:ext cx="10972800" cy="6326187"/>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nSpc>
                <a:spcPct val="150000"/>
              </a:lnSpc>
            </a:pPr>
            <a:r>
              <a:rPr lang="ru-RU" sz="2800" dirty="0" err="1"/>
              <a:t>Перелік</a:t>
            </a:r>
            <a:r>
              <a:rPr lang="ru-RU" sz="2800" dirty="0"/>
              <a:t> </a:t>
            </a:r>
            <a:r>
              <a:rPr lang="ru-RU" sz="2800" dirty="0" err="1"/>
              <a:t>вибіркових</a:t>
            </a:r>
            <a:r>
              <a:rPr lang="ru-RU" sz="2800" dirty="0"/>
              <a:t> </a:t>
            </a:r>
            <a:r>
              <a:rPr lang="ru-RU" sz="2800" dirty="0" err="1"/>
              <a:t>навчальних</a:t>
            </a:r>
            <a:r>
              <a:rPr lang="ru-RU" sz="2800" dirty="0"/>
              <a:t> </a:t>
            </a:r>
            <a:r>
              <a:rPr lang="ru-RU" sz="2800" dirty="0" err="1"/>
              <a:t>дисциплін</a:t>
            </a:r>
            <a:r>
              <a:rPr lang="ru-RU" sz="2800" dirty="0"/>
              <a:t> </a:t>
            </a:r>
            <a:r>
              <a:rPr lang="ru-RU" sz="2800" dirty="0" err="1"/>
              <a:t>формується</a:t>
            </a:r>
            <a:r>
              <a:rPr lang="ru-RU" sz="2800" dirty="0"/>
              <a:t> </a:t>
            </a:r>
            <a:r>
              <a:rPr lang="ru-RU" sz="2800" dirty="0" err="1"/>
              <a:t>окремо</a:t>
            </a:r>
            <a:r>
              <a:rPr lang="ru-RU" sz="2800" dirty="0"/>
              <a:t> за </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першим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бакалаврським</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dirty="0"/>
              <a:t>та</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другим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магістерським</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рівнями</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dirty="0"/>
              <a:t>на </a:t>
            </a:r>
            <a:r>
              <a:rPr lang="ru-RU" sz="2800" dirty="0" err="1"/>
              <a:t>навчальний</a:t>
            </a:r>
            <a:r>
              <a:rPr lang="ru-RU" sz="2800" dirty="0"/>
              <a:t> </a:t>
            </a:r>
            <a:r>
              <a:rPr lang="ru-RU" sz="2800" dirty="0" err="1"/>
              <a:t>рік</a:t>
            </a:r>
            <a:r>
              <a:rPr lang="ru-RU" sz="2800" dirty="0"/>
              <a:t> у межах факультету (</a:t>
            </a:r>
            <a:r>
              <a:rPr lang="ru-RU" sz="2800" dirty="0" err="1"/>
              <a:t>інституту</a:t>
            </a:r>
            <a:r>
              <a:rPr lang="ru-RU" sz="2800" dirty="0"/>
              <a:t>).</a:t>
            </a:r>
            <a:br>
              <a:rPr lang="ru-RU" sz="2800" dirty="0"/>
            </a:br>
            <a:r>
              <a:rPr lang="ru-RU" sz="2800" dirty="0"/>
              <a:t>До </a:t>
            </a:r>
            <a:r>
              <a:rPr lang="ru-RU" sz="2800" dirty="0" err="1"/>
              <a:t>Переліку</a:t>
            </a:r>
            <a:r>
              <a:rPr lang="ru-RU" sz="2800" dirty="0"/>
              <a:t> </a:t>
            </a:r>
            <a:r>
              <a:rPr lang="uk-UA" sz="2800" dirty="0"/>
              <a:t>включаються</a:t>
            </a:r>
            <a:r>
              <a:rPr lang="ru-RU" sz="2800" dirty="0"/>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дисципліни</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які</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спрямовані</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на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розвиток</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en-AU" sz="2800" b="1" i="1" dirty="0">
                <a:solidFill>
                  <a:schemeClr val="accent4">
                    <a:lumMod val="60000"/>
                    <a:lumOff val="40000"/>
                  </a:schemeClr>
                </a:solidFill>
                <a:ea typeface="Times New Roman" panose="02020603050405020304" pitchFamily="18" charset="0"/>
                <a:cs typeface="Times New Roman" panose="02020603050405020304" pitchFamily="18" charset="0"/>
              </a:rPr>
              <a:t>Soft Skills</a:t>
            </a:r>
            <a:r>
              <a:rPr lang="en-AU" sz="2800" dirty="0"/>
              <a:t>, </a:t>
            </a:r>
            <a:r>
              <a:rPr lang="ru-RU" sz="2800" dirty="0"/>
              <a:t>та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вибіркові</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фахові</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дисципліни</a:t>
            </a:r>
            <a:r>
              <a:rPr lang="ru-RU" sz="2800" dirty="0"/>
              <a:t>. </a:t>
            </a:r>
            <a:br>
              <a:rPr lang="ru-RU" sz="2800" dirty="0"/>
            </a:br>
            <a:r>
              <a:rPr lang="uk-UA" sz="2800" dirty="0"/>
              <a:t>Сформований Перелік за першим (бакалаврським) та другим (магістерським) рівнями затверджується вченою радою факультету (інституту) і надається до навчально-методичного відділу та оприлюднюється на офіційному </a:t>
            </a:r>
            <a:r>
              <a:rPr lang="uk-UA" sz="2800" dirty="0" err="1"/>
              <a:t>вебсайті</a:t>
            </a:r>
            <a:r>
              <a:rPr lang="uk-UA" sz="2800" dirty="0"/>
              <a:t> Університету.</a:t>
            </a:r>
          </a:p>
        </p:txBody>
      </p:sp>
    </p:spTree>
    <p:extLst>
      <p:ext uri="{BB962C8B-B14F-4D97-AF65-F5344CB8AC3E}">
        <p14:creationId xmlns:p14="http://schemas.microsoft.com/office/powerpoint/2010/main" val="303541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О-5</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
            <a:ext cx="9009172" cy="539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1">
            <a:extLst>
              <a:ext uri="{FF2B5EF4-FFF2-40B4-BE49-F238E27FC236}">
                <a16:creationId xmlns:a16="http://schemas.microsoft.com/office/drawing/2014/main" id="{76B5E64D-D5C4-4486-AC3B-BF3BADD4D24D}"/>
              </a:ext>
            </a:extLst>
          </p:cNvPr>
          <p:cNvSpPr txBox="1">
            <a:spLocks/>
          </p:cNvSpPr>
          <p:nvPr/>
        </p:nvSpPr>
        <p:spPr bwMode="auto">
          <a:xfrm>
            <a:off x="583324" y="5202621"/>
            <a:ext cx="11487871" cy="130771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pPr>
            <a:r>
              <a:rPr lang="uk-UA" sz="2400" b="0" i="1" dirty="0">
                <a:solidFill>
                  <a:schemeClr val="accent2"/>
                </a:solidFill>
              </a:rPr>
              <a:t>Перелік вибіркових навчальних дисциплін, який затверджується вченою радою факультету (інституту),  формується один для всіх спеціальностей у межах факультету (інституту) .</a:t>
            </a:r>
          </a:p>
        </p:txBody>
      </p:sp>
    </p:spTree>
    <p:extLst>
      <p:ext uri="{BB962C8B-B14F-4D97-AF65-F5344CB8AC3E}">
        <p14:creationId xmlns:p14="http://schemas.microsoft.com/office/powerpoint/2010/main" val="245315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О-6</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7" name="Заголовок 1"/>
          <p:cNvSpPr txBox="1">
            <a:spLocks/>
          </p:cNvSpPr>
          <p:nvPr/>
        </p:nvSpPr>
        <p:spPr>
          <a:xfrm>
            <a:off x="504497" y="457748"/>
            <a:ext cx="11177752" cy="5591120"/>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00000"/>
              </a:lnSpc>
              <a:spcBef>
                <a:spcPts val="600"/>
              </a:spcBef>
            </a:pPr>
            <a:endParaRPr lang="uk-UA" sz="2800" dirty="0"/>
          </a:p>
          <a:p>
            <a:pPr algn="just">
              <a:lnSpc>
                <a:spcPct val="100000"/>
              </a:lnSpc>
              <a:spcBef>
                <a:spcPts val="600"/>
              </a:spcBef>
            </a:pPr>
            <a:r>
              <a:rPr lang="uk-UA" sz="2800" dirty="0"/>
              <a:t>Формування переліку </a:t>
            </a:r>
            <a:r>
              <a:rPr lang="uk-UA" sz="2800" b="1" i="1" dirty="0">
                <a:solidFill>
                  <a:schemeClr val="accent4">
                    <a:lumMod val="60000"/>
                    <a:lumOff val="40000"/>
                  </a:schemeClr>
                </a:solidFill>
                <a:ea typeface="Times New Roman" panose="02020603050405020304" pitchFamily="18" charset="0"/>
                <a:cs typeface="Times New Roman" panose="02020603050405020304" pitchFamily="18" charset="0"/>
              </a:rPr>
              <a:t>вибіркових фахових навчальних дисциплін </a:t>
            </a:r>
            <a:r>
              <a:rPr lang="uk-UA" sz="2800" b="1" i="1" u="sng" dirty="0">
                <a:solidFill>
                  <a:schemeClr val="accent4">
                    <a:lumMod val="60000"/>
                    <a:lumOff val="40000"/>
                  </a:schemeClr>
                </a:solidFill>
                <a:ea typeface="Times New Roman" panose="02020603050405020304" pitchFamily="18" charset="0"/>
                <a:cs typeface="Times New Roman" panose="02020603050405020304" pitchFamily="18" charset="0"/>
              </a:rPr>
              <a:t>в ІАС «Деканат»</a:t>
            </a:r>
            <a:r>
              <a:rPr lang="uk-UA" sz="2800" dirty="0"/>
              <a:t> </a:t>
            </a:r>
            <a:r>
              <a:rPr lang="uk-UA" sz="2800" dirty="0">
                <a:solidFill>
                  <a:prstClr val="black"/>
                </a:solidFill>
              </a:rPr>
              <a:t>здійснюють </a:t>
            </a:r>
            <a:r>
              <a:rPr lang="uk-UA" sz="2800" b="1" i="1" dirty="0">
                <a:solidFill>
                  <a:schemeClr val="accent4">
                    <a:lumMod val="60000"/>
                    <a:lumOff val="40000"/>
                  </a:schemeClr>
                </a:solidFill>
                <a:cs typeface="Times New Roman" panose="02020603050405020304" pitchFamily="18" charset="0"/>
              </a:rPr>
              <a:t>в</a:t>
            </a:r>
            <a:r>
              <a:rPr lang="uk-UA" sz="2800" b="1" i="1" dirty="0">
                <a:solidFill>
                  <a:schemeClr val="accent4">
                    <a:lumMod val="60000"/>
                    <a:lumOff val="40000"/>
                  </a:schemeClr>
                </a:solidFill>
                <a:ea typeface="Times New Roman" panose="02020603050405020304" pitchFamily="18" charset="0"/>
                <a:cs typeface="Times New Roman" panose="02020603050405020304" pitchFamily="18" charset="0"/>
              </a:rPr>
              <a:t>ідповідальні особи факультету </a:t>
            </a:r>
            <a:r>
              <a:rPr lang="uk-UA" sz="2800" dirty="0"/>
              <a:t>за координацію та контроль процедури обрання навчальних дисциплін здобувачами вищої освіти.</a:t>
            </a:r>
          </a:p>
          <a:p>
            <a:pPr algn="just">
              <a:lnSpc>
                <a:spcPct val="100000"/>
              </a:lnSpc>
              <a:spcBef>
                <a:spcPts val="600"/>
              </a:spcBef>
            </a:pPr>
            <a:endParaRPr lang="uk-UA" sz="1800" dirty="0"/>
          </a:p>
          <a:p>
            <a:pPr algn="just">
              <a:lnSpc>
                <a:spcPct val="100000"/>
              </a:lnSpc>
              <a:spcBef>
                <a:spcPts val="600"/>
              </a:spcBef>
            </a:pPr>
            <a:endParaRPr lang="uk-UA" sz="1800" dirty="0"/>
          </a:p>
          <a:p>
            <a:pPr algn="just">
              <a:lnSpc>
                <a:spcPct val="100000"/>
              </a:lnSpc>
              <a:spcBef>
                <a:spcPts val="600"/>
              </a:spcBef>
            </a:pPr>
            <a:r>
              <a:rPr lang="uk-UA" sz="2800" dirty="0"/>
              <a:t>Формування переліку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дисциплін</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які</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спрямовані</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на </a:t>
            </a:r>
            <a:r>
              <a:rPr lang="ru-RU" sz="2800" b="1" i="1" dirty="0" err="1">
                <a:solidFill>
                  <a:schemeClr val="accent4">
                    <a:lumMod val="60000"/>
                    <a:lumOff val="40000"/>
                  </a:schemeClr>
                </a:solidFill>
                <a:ea typeface="Times New Roman" panose="02020603050405020304" pitchFamily="18" charset="0"/>
                <a:cs typeface="Times New Roman" panose="02020603050405020304" pitchFamily="18" charset="0"/>
              </a:rPr>
              <a:t>розвиток</a:t>
            </a:r>
            <a:r>
              <a:rPr lang="ru-RU"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en-AU" sz="2800" b="1" i="1" dirty="0">
                <a:solidFill>
                  <a:schemeClr val="accent4">
                    <a:lumMod val="60000"/>
                    <a:lumOff val="40000"/>
                  </a:schemeClr>
                </a:solidFill>
                <a:ea typeface="Times New Roman" panose="02020603050405020304" pitchFamily="18" charset="0"/>
                <a:cs typeface="Times New Roman" panose="02020603050405020304" pitchFamily="18" charset="0"/>
              </a:rPr>
              <a:t>Soft Skills</a:t>
            </a:r>
            <a:r>
              <a:rPr lang="uk-UA" sz="2800" b="1" i="1" dirty="0">
                <a:solidFill>
                  <a:schemeClr val="accent4">
                    <a:lumMod val="60000"/>
                    <a:lumOff val="40000"/>
                  </a:schemeClr>
                </a:solidFill>
                <a:ea typeface="Times New Roman" panose="02020603050405020304" pitchFamily="18" charset="0"/>
                <a:cs typeface="Times New Roman" panose="02020603050405020304" pitchFamily="18" charset="0"/>
              </a:rPr>
              <a:t>, </a:t>
            </a:r>
            <a:r>
              <a:rPr lang="uk-UA" sz="2800" b="1" i="1" u="sng" dirty="0">
                <a:solidFill>
                  <a:schemeClr val="accent4">
                    <a:lumMod val="60000"/>
                    <a:lumOff val="40000"/>
                  </a:schemeClr>
                </a:solidFill>
                <a:ea typeface="Times New Roman" panose="02020603050405020304" pitchFamily="18" charset="0"/>
                <a:cs typeface="Times New Roman" panose="02020603050405020304" pitchFamily="18" charset="0"/>
              </a:rPr>
              <a:t>в ІАС «Деканат»</a:t>
            </a:r>
            <a:r>
              <a:rPr lang="uk-UA" sz="2800" dirty="0"/>
              <a:t> </a:t>
            </a:r>
            <a:r>
              <a:rPr lang="uk-UA" sz="2800" dirty="0">
                <a:solidFill>
                  <a:prstClr val="black"/>
                </a:solidFill>
              </a:rPr>
              <a:t>здійснює </a:t>
            </a:r>
            <a:r>
              <a:rPr lang="uk-UA" sz="2800" b="1" i="1" dirty="0">
                <a:solidFill>
                  <a:schemeClr val="accent4">
                    <a:lumMod val="60000"/>
                    <a:lumOff val="40000"/>
                  </a:schemeClr>
                </a:solidFill>
                <a:cs typeface="Times New Roman" panose="02020603050405020304" pitchFamily="18" charset="0"/>
              </a:rPr>
              <a:t>н</a:t>
            </a:r>
            <a:r>
              <a:rPr lang="uk-UA" sz="2800" b="1" i="1" dirty="0">
                <a:solidFill>
                  <a:schemeClr val="accent4">
                    <a:lumMod val="60000"/>
                    <a:lumOff val="40000"/>
                  </a:schemeClr>
                </a:solidFill>
                <a:ea typeface="Times New Roman" panose="02020603050405020304" pitchFamily="18" charset="0"/>
                <a:cs typeface="Times New Roman" panose="02020603050405020304" pitchFamily="18" charset="0"/>
              </a:rPr>
              <a:t>авчально-методичний відділ. </a:t>
            </a:r>
          </a:p>
          <a:p>
            <a:pPr algn="just">
              <a:lnSpc>
                <a:spcPct val="100000"/>
              </a:lnSpc>
              <a:spcBef>
                <a:spcPts val="600"/>
              </a:spcBef>
            </a:pPr>
            <a:endParaRPr lang="uk-UA" sz="1800" dirty="0"/>
          </a:p>
        </p:txBody>
      </p:sp>
    </p:spTree>
    <p:extLst>
      <p:ext uri="{BB962C8B-B14F-4D97-AF65-F5344CB8AC3E}">
        <p14:creationId xmlns:p14="http://schemas.microsoft.com/office/powerpoint/2010/main" val="301054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О-7</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6" name="Текст 1">
            <a:extLst>
              <a:ext uri="{FF2B5EF4-FFF2-40B4-BE49-F238E27FC236}">
                <a16:creationId xmlns:a16="http://schemas.microsoft.com/office/drawing/2014/main" id="{76B5E64D-D5C4-4486-AC3B-BF3BADD4D24D}"/>
              </a:ext>
            </a:extLst>
          </p:cNvPr>
          <p:cNvSpPr txBox="1">
            <a:spLocks/>
          </p:cNvSpPr>
          <p:nvPr/>
        </p:nvSpPr>
        <p:spPr bwMode="auto">
          <a:xfrm>
            <a:off x="0" y="1"/>
            <a:ext cx="12191999" cy="809626"/>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Процес формування переліку та розподілу вибіркових фахових дисциплін в ІАС «Деканат»</a:t>
            </a:r>
          </a:p>
          <a:p>
            <a:pPr algn="ctr" eaLnBrk="1" hangingPunct="1"/>
            <a:endParaRPr lang="uk-UA" b="0" i="1" dirty="0">
              <a:solidFill>
                <a:schemeClr val="accent2"/>
              </a:solidFill>
            </a:endParaRPr>
          </a:p>
        </p:txBody>
      </p:sp>
      <p:pic>
        <p:nvPicPr>
          <p:cNvPr id="8" name="Рисунок 7"/>
          <p:cNvPicPr/>
          <p:nvPr/>
        </p:nvPicPr>
        <p:blipFill rotWithShape="1">
          <a:blip r:embed="rId3"/>
          <a:srcRect b="5631"/>
          <a:stretch/>
        </p:blipFill>
        <p:spPr bwMode="auto">
          <a:xfrm>
            <a:off x="1855571" y="809626"/>
            <a:ext cx="8076705" cy="4849784"/>
          </a:xfrm>
          <a:prstGeom prst="rect">
            <a:avLst/>
          </a:prstGeom>
          <a:ln>
            <a:noFill/>
          </a:ln>
          <a:extLst>
            <a:ext uri="{53640926-AAD7-44D8-BBD7-CCE9431645EC}">
              <a14:shadowObscured xmlns:a14="http://schemas.microsoft.com/office/drawing/2010/main"/>
            </a:ext>
          </a:extLst>
        </p:spPr>
      </p:pic>
      <p:sp>
        <p:nvSpPr>
          <p:cNvPr id="7" name="Текст 1">
            <a:extLst>
              <a:ext uri="{FF2B5EF4-FFF2-40B4-BE49-F238E27FC236}">
                <a16:creationId xmlns:a16="http://schemas.microsoft.com/office/drawing/2014/main" id="{76B5E64D-D5C4-4486-AC3B-BF3BADD4D24D}"/>
              </a:ext>
            </a:extLst>
          </p:cNvPr>
          <p:cNvSpPr txBox="1">
            <a:spLocks/>
          </p:cNvSpPr>
          <p:nvPr/>
        </p:nvSpPr>
        <p:spPr bwMode="auto">
          <a:xfrm>
            <a:off x="739612" y="5659410"/>
            <a:ext cx="11331583" cy="850928"/>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pPr>
            <a:r>
              <a:rPr lang="uk-UA" sz="2400" b="0" i="1" dirty="0">
                <a:solidFill>
                  <a:schemeClr val="accent2"/>
                </a:solidFill>
              </a:rPr>
              <a:t>У процесі формування переліку вибіркових фахових дисциплін </a:t>
            </a:r>
            <a:br>
              <a:rPr lang="uk-UA" sz="2400" b="0" i="1" dirty="0">
                <a:solidFill>
                  <a:schemeClr val="accent2"/>
                </a:solidFill>
              </a:rPr>
            </a:br>
            <a:r>
              <a:rPr lang="uk-UA" sz="2400" b="0" i="1" u="sng" dirty="0">
                <a:solidFill>
                  <a:schemeClr val="accent2"/>
                </a:solidFill>
              </a:rPr>
              <a:t>в ІАС «Деканат»</a:t>
            </a:r>
            <a:r>
              <a:rPr lang="uk-UA" sz="2400" b="0" i="1" dirty="0">
                <a:solidFill>
                  <a:schemeClr val="accent2"/>
                </a:solidFill>
              </a:rPr>
              <a:t> інформація  заноситься окремо для кожної спеціальності</a:t>
            </a:r>
          </a:p>
        </p:txBody>
      </p:sp>
    </p:spTree>
    <p:extLst>
      <p:ext uri="{BB962C8B-B14F-4D97-AF65-F5344CB8AC3E}">
        <p14:creationId xmlns:p14="http://schemas.microsoft.com/office/powerpoint/2010/main" val="415499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О-8</a:t>
            </a:r>
            <a:endParaRPr lang="uk-UA" b="1"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pic>
        <p:nvPicPr>
          <p:cNvPr id="7" name="Рисунок 6"/>
          <p:cNvPicPr/>
          <p:nvPr/>
        </p:nvPicPr>
        <p:blipFill rotWithShape="1">
          <a:blip r:embed="rId3"/>
          <a:srcRect b="6100"/>
          <a:stretch/>
        </p:blipFill>
        <p:spPr bwMode="auto">
          <a:xfrm>
            <a:off x="2040172" y="220663"/>
            <a:ext cx="8117843" cy="5338871"/>
          </a:xfrm>
          <a:prstGeom prst="rect">
            <a:avLst/>
          </a:prstGeom>
          <a:ln>
            <a:noFill/>
          </a:ln>
          <a:extLst>
            <a:ext uri="{53640926-AAD7-44D8-BBD7-CCE9431645EC}">
              <a14:shadowObscured xmlns:a14="http://schemas.microsoft.com/office/drawing/2010/main"/>
            </a:ext>
          </a:extLst>
        </p:spPr>
      </p:pic>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739614" y="5702082"/>
            <a:ext cx="10718962" cy="97664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b="0" i="1" dirty="0">
                <a:solidFill>
                  <a:schemeClr val="accent2"/>
                </a:solidFill>
              </a:rPr>
              <a:t>Початок роботи в програмі щодо обрання вибіркових фахових дисциплін</a:t>
            </a:r>
            <a:endParaRPr lang="ru-RU" b="0" i="1" dirty="0">
              <a:solidFill>
                <a:schemeClr val="accent2"/>
              </a:solidFill>
            </a:endParaRPr>
          </a:p>
          <a:p>
            <a:pPr algn="ctr" eaLnBrk="1" hangingPunct="1"/>
            <a:endParaRPr lang="uk-UA" b="0" i="1" dirty="0">
              <a:solidFill>
                <a:schemeClr val="accent2"/>
              </a:solidFill>
            </a:endParaRPr>
          </a:p>
        </p:txBody>
      </p:sp>
    </p:spTree>
    <p:extLst>
      <p:ext uri="{BB962C8B-B14F-4D97-AF65-F5344CB8AC3E}">
        <p14:creationId xmlns:p14="http://schemas.microsoft.com/office/powerpoint/2010/main" val="1156868894"/>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themeOverride>
</file>

<file path=docProps/app.xml><?xml version="1.0" encoding="utf-8"?>
<Properties xmlns="http://schemas.openxmlformats.org/officeDocument/2006/extended-properties" xmlns:vt="http://schemas.openxmlformats.org/officeDocument/2006/docPropsVTypes">
  <Template/>
  <TotalTime>3008</TotalTime>
  <Words>1309</Words>
  <Application>Microsoft Office PowerPoint</Application>
  <PresentationFormat>Широкоэкранный</PresentationFormat>
  <Paragraphs>201</Paragraphs>
  <Slides>38</Slides>
  <Notes>37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38</vt:i4>
      </vt:variant>
    </vt:vector>
  </HeadingPairs>
  <TitlesOfParts>
    <vt:vector size="42"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Заболотна Юлія Олександрівна</cp:lastModifiedBy>
  <cp:revision>394</cp:revision>
  <cp:lastPrinted>2018-11-26T14:04:37Z</cp:lastPrinted>
  <dcterms:created xsi:type="dcterms:W3CDTF">2018-01-06T22:34:48Z</dcterms:created>
  <dcterms:modified xsi:type="dcterms:W3CDTF">2024-11-28T20:04:19Z</dcterms:modified>
</cp:coreProperties>
</file>